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62"/>
  </p:notesMasterIdLst>
  <p:handoutMasterIdLst>
    <p:handoutMasterId r:id="rId63"/>
  </p:handoutMasterIdLst>
  <p:sldIdLst>
    <p:sldId id="322" r:id="rId2"/>
    <p:sldId id="436" r:id="rId3"/>
    <p:sldId id="459" r:id="rId4"/>
    <p:sldId id="437" r:id="rId5"/>
    <p:sldId id="438" r:id="rId6"/>
    <p:sldId id="439" r:id="rId7"/>
    <p:sldId id="441" r:id="rId8"/>
    <p:sldId id="442" r:id="rId9"/>
    <p:sldId id="443" r:id="rId10"/>
    <p:sldId id="444" r:id="rId11"/>
    <p:sldId id="440" r:id="rId12"/>
    <p:sldId id="446" r:id="rId13"/>
    <p:sldId id="447" r:id="rId14"/>
    <p:sldId id="449" r:id="rId15"/>
    <p:sldId id="445" r:id="rId16"/>
    <p:sldId id="450" r:id="rId17"/>
    <p:sldId id="451" r:id="rId18"/>
    <p:sldId id="452" r:id="rId19"/>
    <p:sldId id="453" r:id="rId20"/>
    <p:sldId id="454" r:id="rId21"/>
    <p:sldId id="455" r:id="rId22"/>
    <p:sldId id="456" r:id="rId23"/>
    <p:sldId id="457" r:id="rId24"/>
    <p:sldId id="458" r:id="rId25"/>
    <p:sldId id="460" r:id="rId26"/>
    <p:sldId id="461" r:id="rId27"/>
    <p:sldId id="462" r:id="rId28"/>
    <p:sldId id="463" r:id="rId29"/>
    <p:sldId id="464" r:id="rId30"/>
    <p:sldId id="465" r:id="rId31"/>
    <p:sldId id="466" r:id="rId32"/>
    <p:sldId id="467" r:id="rId33"/>
    <p:sldId id="468" r:id="rId34"/>
    <p:sldId id="469" r:id="rId35"/>
    <p:sldId id="470" r:id="rId36"/>
    <p:sldId id="471" r:id="rId37"/>
    <p:sldId id="472" r:id="rId38"/>
    <p:sldId id="473" r:id="rId39"/>
    <p:sldId id="474" r:id="rId40"/>
    <p:sldId id="475" r:id="rId41"/>
    <p:sldId id="476" r:id="rId42"/>
    <p:sldId id="477" r:id="rId43"/>
    <p:sldId id="478" r:id="rId44"/>
    <p:sldId id="479" r:id="rId45"/>
    <p:sldId id="480" r:id="rId46"/>
    <p:sldId id="481" r:id="rId47"/>
    <p:sldId id="482" r:id="rId48"/>
    <p:sldId id="483" r:id="rId49"/>
    <p:sldId id="484" r:id="rId50"/>
    <p:sldId id="485" r:id="rId51"/>
    <p:sldId id="486" r:id="rId52"/>
    <p:sldId id="487" r:id="rId53"/>
    <p:sldId id="488" r:id="rId54"/>
    <p:sldId id="489" r:id="rId55"/>
    <p:sldId id="490" r:id="rId56"/>
    <p:sldId id="491" r:id="rId57"/>
    <p:sldId id="492" r:id="rId58"/>
    <p:sldId id="493" r:id="rId59"/>
    <p:sldId id="495" r:id="rId60"/>
    <p:sldId id="494" r:id="rId61"/>
  </p:sldIdLst>
  <p:sldSz cx="9144000" cy="6858000" type="screen4x3"/>
  <p:notesSz cx="6858000" cy="9144000"/>
  <p:custDataLst>
    <p:tags r:id="rId64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罗 勇" initials="" lastIdx="3" clrIdx="0"/>
  <p:cmAuthor id="2" name="luo" initials="" lastIdx="1" clrIdx="1"/>
  <p:cmAuthor id="3" name="未知用户1" initials="未知用户1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 autoAdjust="0"/>
  </p:normalViewPr>
  <p:slideViewPr>
    <p:cSldViewPr>
      <p:cViewPr varScale="1">
        <p:scale>
          <a:sx n="66" d="100"/>
          <a:sy n="66" d="100"/>
        </p:scale>
        <p:origin x="1306" y="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handoutMaster" Target="handoutMasters/handoutMaster1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ags" Target="tags/tag1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E05150C9-70D6-4696-8AA8-694AFB20EAC0}" type="datetimeFigureOut">
              <a:rPr lang="zh-CN" altLang="en-US"/>
              <a:t>2019/6/4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3B45FA10-9586-4305-A39A-998DB2093593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4BBC5C60-9B41-42AC-8CFC-5FF92C738152}" type="datetimeFigureOut">
              <a:rPr lang="zh-CN" altLang="en-US"/>
              <a:t>2019/6/4</a:t>
            </a:fld>
            <a:endParaRPr lang="zh-CN" altLang="en-US"/>
          </a:p>
        </p:txBody>
      </p:sp>
      <p:sp>
        <p:nvSpPr>
          <p:cNvPr id="14340" name="幻灯片图像占位符 3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srgbClr val="00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5" name="备注占位符 4"/>
          <p:cNvSpPr>
            <a:spLocks noGrp="1" noChangeArrowheads="1"/>
          </p:cNvSpPr>
          <p:nvPr>
            <p:ph type="body" sz="quarter" idx="9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buFont typeface="Arial" panose="020B0604020202020204" pitchFamily="34" charset="0"/>
              <a:buNone/>
              <a:defRPr sz="1200" noProof="1"/>
            </a:lvl1pPr>
          </a:lstStyle>
          <a:p>
            <a:pPr>
              <a:defRPr/>
            </a:pPr>
            <a:fld id="{66225C08-41DE-45A6-A32A-7C9BC603CA93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ChangeArrowheads="1" noTextEdit="1"/>
          </p:cNvSpPr>
          <p:nvPr>
            <p:ph type="sldImg" idx="4294967295"/>
          </p:nvPr>
        </p:nvSpPr>
        <p:spPr>
          <a:ln>
            <a:miter lim="800000"/>
          </a:ln>
        </p:spPr>
      </p:sp>
      <p:sp>
        <p:nvSpPr>
          <p:cNvPr id="17411" name="文本占位符 2"/>
          <p:cNvSpPr>
            <a:spLocks noGrp="1" noChangeArrowheads="1"/>
          </p:cNvSpPr>
          <p:nvPr>
            <p:ph type="body" idx="4294967295"/>
          </p:nvPr>
        </p:nvSpPr>
        <p:spPr/>
        <p:txBody>
          <a:bodyPr/>
          <a:lstStyle/>
          <a:p>
            <a:pPr eaLnBrk="1" hangingPunct="1"/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noProof="1"/>
              <a:t>单击此处编辑母版副标题样式</a:t>
            </a:r>
          </a:p>
        </p:txBody>
      </p:sp>
      <p:sp>
        <p:nvSpPr>
          <p:cNvPr id="4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A47D70-719A-412E-BC56-969889F0EEAF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57413D-779E-44A9-803F-65ED83A4ADE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BAD721-CCA7-4381-9C61-90F93D9867B2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标题，文本与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7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114DE3-30F3-4D13-9874-5CCBDFB11161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5192B1-1576-4FE9-AAA1-FCA1EE881FB3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6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D69CEF-E2D4-4080-B16D-60199CF6423F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7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F57130-7D1D-4C72-A2D2-AB2492C12966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7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8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9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F3B8E5-C0CE-4863-B079-A69276AD1633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5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BEC948-E11B-43EB-9DD5-D9D87290F655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4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0F2FEC-0E9D-482C-ABB0-1CB245CCFC36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  <a:p>
            <a:pPr lvl="1"/>
            <a:r>
              <a:rPr lang="zh-CN" altLang="en-US" noProof="1"/>
              <a:t>第二级</a:t>
            </a:r>
          </a:p>
          <a:p>
            <a:pPr lvl="2"/>
            <a:r>
              <a:rPr lang="zh-CN" altLang="en-US" noProof="1"/>
              <a:t>第三级</a:t>
            </a:r>
          </a:p>
          <a:p>
            <a:pPr lvl="3"/>
            <a:r>
              <a:rPr lang="zh-CN" altLang="en-US" noProof="1"/>
              <a:t>第四级</a:t>
            </a:r>
          </a:p>
          <a:p>
            <a:pPr lvl="4"/>
            <a:r>
              <a:rPr lang="zh-CN" altLang="en-US" noProof="1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7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552ECC-AA9F-4D11-B2F6-83E8B4E94418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noProof="1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endParaRPr lang="zh-CN" altLang="en-US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noProof="1"/>
              <a:t>单击此处编辑母版文本样式</a:t>
            </a:r>
          </a:p>
        </p:txBody>
      </p:sp>
      <p:sp>
        <p:nvSpPr>
          <p:cNvPr id="5" name="日期占位符 102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页脚占位符 10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7" name="灯片编号占位符 10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14CC31-0791-45D7-804C-DFF5C7A5538D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 1025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1026"/>
          <p:cNvSpPr>
            <a:spLocks noGrp="1" noChangeArrowheads="1"/>
          </p:cNvSpPr>
          <p:nvPr>
            <p:ph type="body" idx="9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eaLnBrk="1" hangingPunct="1">
              <a:buFont typeface="Arial" panose="020B0604020202020204" pitchFamily="34" charset="0"/>
              <a:buNone/>
              <a:defRPr sz="1400" noProof="1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ctr" eaLnBrk="1" hangingPunct="1">
              <a:buFont typeface="Arial" panose="020B0604020202020204" pitchFamily="34" charset="0"/>
              <a:buNone/>
              <a:defRPr sz="1400" noProof="1"/>
            </a:lvl1pPr>
          </a:lstStyle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>
            <a:lvl1pPr algn="r" eaLnBrk="1" hangingPunct="1">
              <a:buFont typeface="Arial" panose="020B0604020202020204" pitchFamily="34" charset="0"/>
              <a:buNone/>
              <a:defRPr sz="1400" noProof="1">
                <a:cs typeface="+mn-ea"/>
              </a:defRPr>
            </a:lvl1pPr>
          </a:lstStyle>
          <a:p>
            <a:pPr>
              <a:defRPr/>
            </a:pPr>
            <a:fld id="{AD727C22-93FF-47AB-8736-71A17B5BCC4A}" type="slidenum">
              <a:rPr lang="en-US" altLang="zh-CN"/>
              <a:t>‹#›</a:t>
            </a:fld>
            <a:endParaRPr lang="zh-CN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spcBef>
          <a:spcPct val="20000"/>
        </a:spcBef>
        <a:spcAft>
          <a:spcPct val="0"/>
        </a:spcAft>
        <a:buChar char="»"/>
        <a:defRPr sz="200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914400" lvl="2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371600" lvl="3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1828800" lvl="4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286000" lvl="5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743200" lvl="6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400" lvl="7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657600" lvl="8" indent="0" algn="l" defTabSz="914400" eaLnBrk="1" fontAlgn="base" latinLnBrk="0" hangingPunct="1">
        <a:spcBef>
          <a:spcPct val="0"/>
        </a:spcBef>
        <a:spcAft>
          <a:spcPct val="0"/>
        </a:spcAft>
        <a:buFont typeface="Arial" panose="020B0604020202020204" pitchFamily="34" charset="0"/>
        <a:buNone/>
        <a:defRPr sz="180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hyperlink" Target="https://github.com/luoyongjun999/code" TargetMode="External"/><Relationship Id="rId5" Type="http://schemas.openxmlformats.org/officeDocument/2006/relationships/image" Target="../media/image1.png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386" name="对象 8"/>
          <p:cNvGraphicFramePr/>
          <p:nvPr/>
        </p:nvGraphicFramePr>
        <p:xfrm>
          <a:off x="6618288" y="2565400"/>
          <a:ext cx="2105025" cy="264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64" r:id="rId4" imgW="2514600" imgH="2847975" progId="Paint.Picture">
                  <p:embed/>
                </p:oleObj>
              </mc:Choice>
              <mc:Fallback>
                <p:oleObj r:id="rId4" imgW="2514600" imgH="2847975" progId="Paint.Picture">
                  <p:embed/>
                  <p:pic>
                    <p:nvPicPr>
                      <p:cNvPr id="0" name="对象 8"/>
                      <p:cNvPicPr>
                        <a:picLocks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618288" y="2565400"/>
                        <a:ext cx="2105025" cy="26416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38100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387" name="标题 1"/>
          <p:cNvSpPr>
            <a:spLocks noGrp="1" noChangeArrowheads="1"/>
          </p:cNvSpPr>
          <p:nvPr>
            <p:ph type="ctrTitle"/>
          </p:nvPr>
        </p:nvSpPr>
        <p:spPr>
          <a:xfrm>
            <a:off x="827088" y="836613"/>
            <a:ext cx="7705725" cy="1374775"/>
          </a:xfrm>
        </p:spPr>
        <p:txBody>
          <a:bodyPr/>
          <a:lstStyle/>
          <a:p>
            <a:pPr eaLnBrk="1" hangingPunct="1"/>
            <a:r>
              <a:rPr lang="zh-CN" altLang="en-US" sz="5400" dirty="0">
                <a:solidFill>
                  <a:srgbClr val="FF0000"/>
                </a:solidFill>
              </a:rPr>
              <a:t>算法竞赛入门到进阶</a:t>
            </a:r>
          </a:p>
        </p:txBody>
      </p:sp>
      <p:sp>
        <p:nvSpPr>
          <p:cNvPr id="16388" name="副标题 2"/>
          <p:cNvSpPr>
            <a:spLocks noGrp="1" noChangeArrowheads="1"/>
          </p:cNvSpPr>
          <p:nvPr>
            <p:ph type="subTitle" idx="1"/>
          </p:nvPr>
        </p:nvSpPr>
        <p:spPr>
          <a:xfrm>
            <a:off x="379413" y="3001963"/>
            <a:ext cx="6858000" cy="3451225"/>
          </a:xfrm>
        </p:spPr>
        <p:txBody>
          <a:bodyPr/>
          <a:lstStyle/>
          <a:p>
            <a:pPr eaLnBrk="1" hangingPunct="1"/>
            <a:r>
              <a:rPr lang="zh-CN" altLang="en-US" sz="2800" dirty="0"/>
              <a:t>罗勇军  </a:t>
            </a:r>
            <a:r>
              <a:rPr lang="en-US" altLang="zh-CN" sz="2800" dirty="0"/>
              <a:t>QQ 15512356</a:t>
            </a:r>
          </a:p>
          <a:p>
            <a:pPr eaLnBrk="1" hangingPunct="1"/>
            <a:r>
              <a:rPr lang="zh-CN" altLang="en-US" sz="2800" dirty="0"/>
              <a:t>华东理工大学</a:t>
            </a:r>
          </a:p>
          <a:p>
            <a:pPr eaLnBrk="1" hangingPunct="1"/>
            <a:endParaRPr lang="en-US" altLang="zh-CN" sz="2800" dirty="0"/>
          </a:p>
          <a:p>
            <a:pPr eaLnBrk="1" hangingPunct="1"/>
            <a:r>
              <a:rPr lang="zh-CN" altLang="en-US" sz="2400" dirty="0"/>
              <a:t>本课件可自由传播</a:t>
            </a:r>
            <a:endParaRPr lang="en-US" altLang="zh-CN" sz="2400" dirty="0"/>
          </a:p>
          <a:p>
            <a:pPr eaLnBrk="1" hangingPunct="1"/>
            <a:r>
              <a:rPr lang="zh-CN" altLang="en-US" sz="2400" dirty="0"/>
              <a:t>欢迎交流</a:t>
            </a:r>
            <a:endParaRPr lang="en-US" altLang="zh-CN" sz="2400" dirty="0"/>
          </a:p>
          <a:p>
            <a:pPr eaLnBrk="1" hangingPunct="1"/>
            <a:r>
              <a:rPr lang="zh-CN" altLang="en-US" dirty="0"/>
              <a:t>课件和</a:t>
            </a:r>
            <a:r>
              <a:rPr lang="zh-CN" altLang="zh-CN" dirty="0"/>
              <a:t>代码下载地址</a:t>
            </a:r>
            <a:r>
              <a:rPr lang="zh-CN" altLang="en-US" dirty="0"/>
              <a:t>：</a:t>
            </a:r>
            <a:r>
              <a:rPr lang="en-US" altLang="zh-CN" dirty="0">
                <a:hlinkClick r:id="rId6"/>
              </a:rPr>
              <a:t>https://github.com/luoyongjun999/code</a:t>
            </a:r>
            <a:endParaRPr lang="en-US" altLang="zh-CN" dirty="0"/>
          </a:p>
          <a:p>
            <a:pPr eaLnBrk="1" hangingPunct="1"/>
            <a:endParaRPr lang="zh-CN" altLang="en-US" sz="3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65FD46-025D-49B3-91C4-26649FF35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1552E4-7E6D-4BF1-BF20-FF672AAB1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向量</a:t>
            </a:r>
            <a:r>
              <a:rPr lang="en-US" altLang="zh-CN" sz="2800" dirty="0"/>
              <a:t>A</a:t>
            </a:r>
            <a:r>
              <a:rPr lang="zh-CN" altLang="en-US" sz="2800" dirty="0"/>
              <a:t>和</a:t>
            </a:r>
            <a:r>
              <a:rPr lang="en-US" altLang="zh-CN" sz="2800" dirty="0"/>
              <a:t>B</a:t>
            </a:r>
            <a:r>
              <a:rPr lang="zh-CN" altLang="en-US" sz="2800" dirty="0"/>
              <a:t>的点积为</a:t>
            </a:r>
            <a:r>
              <a:rPr lang="en-US" altLang="zh-CN" sz="2800" i="1" dirty="0"/>
              <a:t>A•B</a:t>
            </a:r>
            <a:r>
              <a:rPr lang="zh-CN" altLang="en-US" sz="2800" dirty="0"/>
              <a:t>，定义</a:t>
            </a:r>
          </a:p>
          <a:p>
            <a:pPr marL="0" indent="0">
              <a:buNone/>
            </a:pPr>
            <a:r>
              <a:rPr lang="en-US" altLang="zh-CN" sz="2800" i="1" dirty="0"/>
              <a:t>	A•B = |A| |B| cos</a:t>
            </a:r>
            <a:r>
              <a:rPr lang="el-GR" altLang="zh-CN" sz="2800" i="1" dirty="0"/>
              <a:t>θ</a:t>
            </a:r>
            <a:endParaRPr lang="en-US" altLang="zh-CN" sz="2800" i="1" dirty="0"/>
          </a:p>
          <a:p>
            <a:pPr marL="0" indent="0">
              <a:buNone/>
            </a:pPr>
            <a:endParaRPr lang="en-US" altLang="zh-CN" sz="2800" i="1" dirty="0"/>
          </a:p>
          <a:p>
            <a:pPr marL="0" indent="0">
              <a:buNone/>
            </a:pPr>
            <a:endParaRPr lang="en-US" altLang="zh-CN" sz="2800" i="1" dirty="0"/>
          </a:p>
          <a:p>
            <a:pPr marL="0" indent="0">
              <a:buNone/>
            </a:pPr>
            <a:r>
              <a:rPr lang="en-US" altLang="zh-CN" sz="2800" dirty="0"/>
              <a:t>double Dot(Vector </a:t>
            </a:r>
            <a:r>
              <a:rPr lang="en-US" altLang="zh-CN" sz="2800" dirty="0" err="1"/>
              <a:t>A,Vector</a:t>
            </a:r>
            <a:r>
              <a:rPr lang="en-US" altLang="zh-CN" sz="2800" dirty="0"/>
              <a:t> B){</a:t>
            </a:r>
          </a:p>
          <a:p>
            <a:pPr marL="0" indent="0">
              <a:buNone/>
            </a:pPr>
            <a:r>
              <a:rPr lang="en-US" altLang="zh-CN" sz="2800" dirty="0"/>
              <a:t>     return </a:t>
            </a:r>
            <a:r>
              <a:rPr lang="en-US" altLang="zh-CN" sz="2800" dirty="0" err="1"/>
              <a:t>A.x</a:t>
            </a:r>
            <a:r>
              <a:rPr lang="en-US" altLang="zh-CN" sz="2800" dirty="0"/>
              <a:t>*</a:t>
            </a:r>
            <a:r>
              <a:rPr lang="en-US" altLang="zh-CN" sz="2800" dirty="0" err="1"/>
              <a:t>B.x</a:t>
            </a:r>
            <a:r>
              <a:rPr lang="en-US" altLang="zh-CN" sz="2800" dirty="0"/>
              <a:t> + </a:t>
            </a:r>
            <a:r>
              <a:rPr lang="en-US" altLang="zh-CN" sz="2800" dirty="0" err="1"/>
              <a:t>A.y</a:t>
            </a:r>
            <a:r>
              <a:rPr lang="en-US" altLang="zh-CN" sz="2800" dirty="0"/>
              <a:t>*</a:t>
            </a:r>
            <a:r>
              <a:rPr lang="en-US" altLang="zh-CN" sz="2800" dirty="0" err="1"/>
              <a:t>B.y</a:t>
            </a:r>
            <a:r>
              <a:rPr lang="en-US" altLang="zh-CN" sz="2800" dirty="0"/>
              <a:t>;</a:t>
            </a:r>
          </a:p>
          <a:p>
            <a:pPr marL="0" indent="0">
              <a:buNone/>
            </a:pPr>
            <a:r>
              <a:rPr lang="en-US" altLang="zh-CN" sz="2800" dirty="0"/>
              <a:t>}</a:t>
            </a:r>
          </a:p>
          <a:p>
            <a:pPr marL="0" indent="0">
              <a:buNone/>
            </a:pPr>
            <a:endParaRPr lang="el-GR" altLang="zh-CN" sz="2800" dirty="0"/>
          </a:p>
          <a:p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7BB9A9A-82AA-4A9D-B82B-96A31CF14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4034" name="Picture 2" descr="C:\Users\luo\AppData\Local\Temp\ksohtml15192\wps17.png">
            <a:extLst>
              <a:ext uri="{FF2B5EF4-FFF2-40B4-BE49-F238E27FC236}">
                <a16:creationId xmlns:a16="http://schemas.microsoft.com/office/drawing/2014/main" id="{CC2DA16D-E55D-4B63-857A-A6BEFA09DB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1804141"/>
            <a:ext cx="3312368" cy="2059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6433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1AF8CF-05FF-4829-8B16-E27AD2A1D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点积的应用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1EDF93-0B08-4560-9010-0DD601C9B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）判断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的夹角是钝角还是锐角</a:t>
            </a:r>
          </a:p>
          <a:p>
            <a:pPr marL="0" indent="0">
              <a:buNone/>
            </a:pPr>
            <a:r>
              <a:rPr lang="zh-CN" altLang="en-US" sz="2800" dirty="0"/>
              <a:t>	点积有正负：</a:t>
            </a:r>
          </a:p>
          <a:p>
            <a:pPr marL="0" indent="0">
              <a:buNone/>
            </a:pPr>
            <a:r>
              <a:rPr lang="en-US" altLang="zh-CN" sz="2800" dirty="0"/>
              <a:t>	</a:t>
            </a:r>
            <a:r>
              <a:rPr lang="zh-CN" altLang="en-US" sz="2800" dirty="0"/>
              <a:t>若</a:t>
            </a:r>
            <a:r>
              <a:rPr lang="en-US" altLang="zh-CN" sz="2800" dirty="0"/>
              <a:t>dot(A, B) &gt; 0</a:t>
            </a:r>
            <a:r>
              <a:rPr lang="zh-CN" altLang="en-US" sz="2800" dirty="0"/>
              <a:t>，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的夹角为锐角；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dot(A, B) &lt; 0</a:t>
            </a:r>
            <a:r>
              <a:rPr lang="zh-CN" altLang="en-US" sz="2800" dirty="0"/>
              <a:t>，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的夹角为钝角；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dot(A, B) = 0</a:t>
            </a:r>
            <a:r>
              <a:rPr lang="zh-CN" altLang="en-US" sz="2800" dirty="0"/>
              <a:t>，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的夹角为直角。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17E27FF-C927-4B9A-AE88-8AC57FF8B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202914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300803-71E7-4A25-8A7D-28A77CEBF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5289451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）求向量</a:t>
            </a:r>
            <a:r>
              <a:rPr lang="en-US" altLang="zh-CN" sz="2800" dirty="0"/>
              <a:t>A</a:t>
            </a:r>
            <a:r>
              <a:rPr lang="zh-CN" altLang="en-US" sz="2800" dirty="0"/>
              <a:t>的长度</a:t>
            </a:r>
          </a:p>
          <a:p>
            <a:pPr marL="0" indent="0">
              <a:buNone/>
            </a:pPr>
            <a:r>
              <a:rPr lang="zh-CN" altLang="en-US" sz="2800" dirty="0"/>
              <a:t>	</a:t>
            </a:r>
            <a:r>
              <a:rPr lang="en-US" altLang="zh-CN" sz="2800" dirty="0"/>
              <a:t>double Len(Vector A){</a:t>
            </a:r>
          </a:p>
          <a:p>
            <a:pPr marL="0" indent="0">
              <a:buNone/>
            </a:pPr>
            <a:r>
              <a:rPr lang="en-US" altLang="zh-CN" sz="2800" dirty="0"/>
              <a:t>	    return sqrt(Dot(A,A));</a:t>
            </a:r>
          </a:p>
          <a:p>
            <a:pPr marL="0" indent="0">
              <a:buNone/>
            </a:pPr>
            <a:r>
              <a:rPr lang="en-US" altLang="zh-CN" sz="2800" dirty="0"/>
              <a:t>        }</a:t>
            </a:r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）求向量</a:t>
            </a:r>
            <a:r>
              <a:rPr lang="en-US" altLang="zh-CN" sz="2800" dirty="0"/>
              <a:t>A</a:t>
            </a:r>
            <a:r>
              <a:rPr lang="zh-CN" altLang="en-US" sz="2800" dirty="0"/>
              <a:t>与</a:t>
            </a:r>
            <a:r>
              <a:rPr lang="en-US" altLang="zh-CN" sz="2800" dirty="0"/>
              <a:t>B</a:t>
            </a:r>
            <a:r>
              <a:rPr lang="zh-CN" altLang="en-US" sz="2800" dirty="0"/>
              <a:t>的夹角大小</a:t>
            </a:r>
          </a:p>
          <a:p>
            <a:pPr marL="0" indent="0">
              <a:buNone/>
            </a:pPr>
            <a:r>
              <a:rPr lang="zh-CN" altLang="en-US" sz="2800" dirty="0"/>
              <a:t>	</a:t>
            </a:r>
            <a:r>
              <a:rPr lang="en-US" altLang="zh-CN" sz="2800" dirty="0"/>
              <a:t>double Angle(Vector </a:t>
            </a:r>
            <a:r>
              <a:rPr lang="en-US" altLang="zh-CN" sz="2800" dirty="0" err="1"/>
              <a:t>A,Vector</a:t>
            </a:r>
            <a:r>
              <a:rPr lang="en-US" altLang="zh-CN" sz="2800" dirty="0"/>
              <a:t> B){</a:t>
            </a:r>
          </a:p>
          <a:p>
            <a:pPr marL="0" indent="0">
              <a:buNone/>
            </a:pPr>
            <a:r>
              <a:rPr lang="en-US" altLang="zh-CN" sz="2800" dirty="0"/>
              <a:t>	  return </a:t>
            </a:r>
            <a:r>
              <a:rPr lang="en-US" altLang="zh-CN" sz="2800" dirty="0" err="1"/>
              <a:t>acos</a:t>
            </a:r>
            <a:r>
              <a:rPr lang="en-US" altLang="zh-CN" sz="2800" dirty="0"/>
              <a:t>(Dot(A,B)/Len(A)/Len(B));</a:t>
            </a:r>
          </a:p>
          <a:p>
            <a:pPr marL="0" indent="0">
              <a:buNone/>
            </a:pPr>
            <a:r>
              <a:rPr lang="en-US" altLang="zh-CN" sz="2800" dirty="0"/>
              <a:t>        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924905-AECD-46DD-8EF7-60C2C22BB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127349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6921F9-5F16-49BF-B59F-B3FA1B34B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叉积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300803-71E7-4A25-8A7D-28A77CEBFC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/>
          <a:lstStyle/>
          <a:p>
            <a:r>
              <a:rPr lang="zh-CN" altLang="en-US" sz="2800" dirty="0"/>
              <a:t>定义</a:t>
            </a:r>
            <a:r>
              <a:rPr lang="zh-CN" altLang="en-US" sz="2800" i="1" dirty="0"/>
              <a:t>：</a:t>
            </a:r>
            <a:r>
              <a:rPr lang="en-US" altLang="zh-CN" sz="2800" i="1" dirty="0"/>
              <a:t>A×B=|A||</a:t>
            </a:r>
            <a:r>
              <a:rPr lang="en-US" altLang="zh-CN" sz="2800" i="1" dirty="0" err="1"/>
              <a:t>B|sinθ</a:t>
            </a:r>
            <a:endParaRPr lang="zh-CN" altLang="en-US" sz="2800" dirty="0"/>
          </a:p>
          <a:p>
            <a:pPr marL="457200" lvl="1" indent="0">
              <a:buNone/>
            </a:pPr>
            <a:r>
              <a:rPr lang="en-US" altLang="zh-CN" sz="2400" dirty="0"/>
              <a:t>      θ</a:t>
            </a:r>
            <a:r>
              <a:rPr lang="zh-CN" altLang="en-US" sz="2400" dirty="0"/>
              <a:t>表示向量</a:t>
            </a:r>
            <a:r>
              <a:rPr lang="en-US" altLang="zh-CN" sz="2400" dirty="0"/>
              <a:t>A</a:t>
            </a:r>
            <a:r>
              <a:rPr lang="zh-CN" altLang="en-US" sz="2400" dirty="0"/>
              <a:t>旋转到向量</a:t>
            </a:r>
            <a:r>
              <a:rPr lang="en-US" altLang="zh-CN" sz="2400" dirty="0"/>
              <a:t>B</a:t>
            </a:r>
            <a:r>
              <a:rPr lang="zh-CN" altLang="en-US" sz="2400" dirty="0"/>
              <a:t>所经过的夹角。</a:t>
            </a:r>
            <a:endParaRPr lang="en-US" altLang="zh-CN" sz="2400" dirty="0"/>
          </a:p>
          <a:p>
            <a:pPr marL="800100" lvl="2" indent="0">
              <a:buNone/>
            </a:pPr>
            <a:r>
              <a:rPr lang="en-US" altLang="zh-CN" dirty="0"/>
              <a:t>double Cross(Vector </a:t>
            </a:r>
            <a:r>
              <a:rPr lang="en-US" altLang="zh-CN" dirty="0" err="1"/>
              <a:t>A,Vector</a:t>
            </a:r>
            <a:r>
              <a:rPr lang="en-US" altLang="zh-CN" dirty="0"/>
              <a:t> B){</a:t>
            </a:r>
          </a:p>
          <a:p>
            <a:pPr marL="1314450" lvl="3" indent="0">
              <a:buNone/>
            </a:pPr>
            <a:r>
              <a:rPr lang="en-US" altLang="zh-CN" sz="2400" dirty="0"/>
              <a:t> 	return </a:t>
            </a:r>
            <a:r>
              <a:rPr lang="en-US" altLang="zh-CN" sz="2400" dirty="0" err="1"/>
              <a:t>A.x</a:t>
            </a:r>
            <a:r>
              <a:rPr lang="en-US" altLang="zh-CN" sz="2400" dirty="0"/>
              <a:t>*</a:t>
            </a:r>
            <a:r>
              <a:rPr lang="en-US" altLang="zh-CN" sz="2400" dirty="0" err="1"/>
              <a:t>B.y</a:t>
            </a:r>
            <a:r>
              <a:rPr lang="en-US" altLang="zh-CN" sz="2400" dirty="0"/>
              <a:t> – </a:t>
            </a:r>
            <a:r>
              <a:rPr lang="en-US" altLang="zh-CN" sz="2400" dirty="0" err="1"/>
              <a:t>A.y</a:t>
            </a:r>
            <a:r>
              <a:rPr lang="en-US" altLang="zh-CN" sz="2400" dirty="0"/>
              <a:t>*</a:t>
            </a:r>
            <a:r>
              <a:rPr lang="en-US" altLang="zh-CN" sz="2400" dirty="0" err="1"/>
              <a:t>B.x</a:t>
            </a:r>
            <a:r>
              <a:rPr lang="en-US" altLang="zh-CN" sz="2400" dirty="0"/>
              <a:t>;    }</a:t>
            </a:r>
          </a:p>
          <a:p>
            <a:r>
              <a:rPr lang="zh-CN" altLang="en-US" sz="2400" dirty="0"/>
              <a:t>两个向量的叉积是一个带正负号的数值。</a:t>
            </a:r>
            <a:r>
              <a:rPr lang="en-US" altLang="zh-CN" sz="2400" dirty="0"/>
              <a:t>A×B</a:t>
            </a:r>
            <a:r>
              <a:rPr lang="zh-CN" altLang="en-US" sz="2400" dirty="0"/>
              <a:t>的几何意义为向量</a:t>
            </a:r>
            <a:r>
              <a:rPr lang="en-US" altLang="zh-CN" sz="2400" dirty="0"/>
              <a:t>A</a:t>
            </a:r>
            <a:r>
              <a:rPr lang="zh-CN" altLang="en-US" sz="2400" dirty="0"/>
              <a:t>和</a:t>
            </a:r>
            <a:r>
              <a:rPr lang="en-US" altLang="zh-CN" sz="2400" dirty="0"/>
              <a:t>B</a:t>
            </a:r>
            <a:r>
              <a:rPr lang="zh-CN" altLang="en-US" sz="2400" dirty="0"/>
              <a:t>形成的平行四边形的“有向”面积，这个面积有正负。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924905-AECD-46DD-8EF7-60C2C22BB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6082" name="Picture 2" descr="C:\Users\luo\AppData\Local\Temp\ksohtml15192\wps18.png">
            <a:extLst>
              <a:ext uri="{FF2B5EF4-FFF2-40B4-BE49-F238E27FC236}">
                <a16:creationId xmlns:a16="http://schemas.microsoft.com/office/drawing/2014/main" id="{58D20354-0522-4CC7-B0E7-3CF73E69D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4490382"/>
            <a:ext cx="5568850" cy="1621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1614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6921F9-5F16-49BF-B59F-B3FA1B34B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叉积的基本应用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300803-71E7-4A25-8A7D-28A77CEBF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）判断向量</a:t>
            </a:r>
            <a:r>
              <a:rPr lang="en-US" altLang="zh-CN" sz="2800" dirty="0"/>
              <a:t>A</a:t>
            </a:r>
            <a:r>
              <a:rPr lang="zh-CN" altLang="en-US" sz="2800" dirty="0"/>
              <a:t>、</a:t>
            </a:r>
            <a:r>
              <a:rPr lang="en-US" altLang="zh-CN" sz="2800" dirty="0"/>
              <a:t>B</a:t>
            </a:r>
            <a:r>
              <a:rPr lang="zh-CN" altLang="en-US" sz="2800" dirty="0"/>
              <a:t>的方向关系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A×B &gt; 0</a:t>
            </a:r>
            <a:r>
              <a:rPr lang="zh-CN" altLang="en-US" sz="2800" dirty="0"/>
              <a:t>，</a:t>
            </a:r>
            <a:r>
              <a:rPr lang="en-US" altLang="zh-CN" sz="2800" dirty="0"/>
              <a:t>B</a:t>
            </a:r>
            <a:r>
              <a:rPr lang="zh-CN" altLang="en-US" sz="2800" dirty="0"/>
              <a:t>在</a:t>
            </a:r>
            <a:r>
              <a:rPr lang="en-US" altLang="zh-CN" sz="2800" dirty="0"/>
              <a:t>A</a:t>
            </a:r>
            <a:r>
              <a:rPr lang="zh-CN" altLang="en-US" sz="2800" dirty="0"/>
              <a:t>的逆时针方向；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A×B &lt; 0</a:t>
            </a:r>
            <a:r>
              <a:rPr lang="zh-CN" altLang="en-US" sz="2800" dirty="0"/>
              <a:t>，</a:t>
            </a:r>
            <a:r>
              <a:rPr lang="en-US" altLang="zh-CN" sz="2800" dirty="0"/>
              <a:t>B</a:t>
            </a:r>
            <a:r>
              <a:rPr lang="zh-CN" altLang="en-US" sz="2800" dirty="0"/>
              <a:t>在</a:t>
            </a:r>
            <a:r>
              <a:rPr lang="en-US" altLang="zh-CN" sz="2800" dirty="0"/>
              <a:t>A</a:t>
            </a:r>
            <a:r>
              <a:rPr lang="zh-CN" altLang="en-US" sz="2800" dirty="0"/>
              <a:t>的顺时针方向；</a:t>
            </a:r>
          </a:p>
          <a:p>
            <a:pPr marL="0" indent="0">
              <a:buNone/>
            </a:pPr>
            <a:r>
              <a:rPr lang="zh-CN" altLang="en-US" sz="2800" dirty="0"/>
              <a:t>	若</a:t>
            </a:r>
            <a:r>
              <a:rPr lang="en-US" altLang="zh-CN" sz="2800" dirty="0"/>
              <a:t>A×B = 0</a:t>
            </a:r>
            <a:r>
              <a:rPr lang="zh-CN" altLang="en-US" sz="2800" dirty="0"/>
              <a:t>，</a:t>
            </a:r>
            <a:r>
              <a:rPr lang="en-US" altLang="zh-CN" sz="2800" dirty="0"/>
              <a:t>B</a:t>
            </a:r>
            <a:r>
              <a:rPr lang="zh-CN" altLang="en-US" sz="2800" dirty="0"/>
              <a:t>与</a:t>
            </a:r>
            <a:r>
              <a:rPr lang="en-US" altLang="zh-CN" sz="2800" dirty="0"/>
              <a:t>A</a:t>
            </a:r>
            <a:r>
              <a:rPr lang="zh-CN" altLang="en-US" sz="2800" dirty="0"/>
              <a:t>共线，可能是同方向的，也可能是反方向的。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924905-AECD-46DD-8EF7-60C2C22BB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876579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300803-71E7-4A25-8A7D-28A77CEBFC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）计算两向量构成的平行四边形有向面积</a:t>
            </a:r>
          </a:p>
          <a:p>
            <a:pPr marL="0" indent="0">
              <a:buNone/>
            </a:pPr>
            <a:r>
              <a:rPr lang="zh-CN" altLang="en-US" sz="2400" dirty="0"/>
              <a:t>   三个点</a:t>
            </a:r>
            <a:r>
              <a:rPr lang="en-US" altLang="zh-CN" sz="2400" dirty="0"/>
              <a:t>A</a:t>
            </a:r>
            <a:r>
              <a:rPr lang="zh-CN" altLang="en-US" sz="2400" dirty="0"/>
              <a:t>、</a:t>
            </a:r>
            <a:r>
              <a:rPr lang="en-US" altLang="zh-CN" sz="2400" dirty="0"/>
              <a:t>B</a:t>
            </a:r>
            <a:r>
              <a:rPr lang="zh-CN" altLang="en-US" sz="2400" dirty="0"/>
              <a:t>、</a:t>
            </a:r>
            <a:r>
              <a:rPr lang="en-US" altLang="zh-CN" sz="2400" dirty="0"/>
              <a:t>C</a:t>
            </a:r>
            <a:r>
              <a:rPr lang="zh-CN" altLang="en-US" sz="2400" dirty="0"/>
              <a:t>，以</a:t>
            </a:r>
            <a:r>
              <a:rPr lang="en-US" altLang="zh-CN" sz="2400" dirty="0"/>
              <a:t>A</a:t>
            </a:r>
            <a:r>
              <a:rPr lang="zh-CN" altLang="en-US" sz="2400" dirty="0"/>
              <a:t>为公共点，得到</a:t>
            </a:r>
            <a:r>
              <a:rPr lang="en-US" altLang="zh-CN" sz="2400" dirty="0"/>
              <a:t>2</a:t>
            </a:r>
            <a:r>
              <a:rPr lang="zh-CN" altLang="en-US" sz="2400" dirty="0"/>
              <a:t>个向量</a:t>
            </a:r>
            <a:r>
              <a:rPr lang="en-US" altLang="zh-CN" sz="2400" dirty="0"/>
              <a:t>B-A</a:t>
            </a:r>
            <a:r>
              <a:rPr lang="zh-CN" altLang="en-US" sz="2400" dirty="0"/>
              <a:t>和</a:t>
            </a:r>
            <a:r>
              <a:rPr lang="en-US" altLang="zh-CN" sz="2400" dirty="0"/>
              <a:t>C-A</a:t>
            </a:r>
            <a:r>
              <a:rPr lang="zh-CN" altLang="en-US" sz="2400" dirty="0"/>
              <a:t>，它们构成的平行四边形，面积是：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double Area2(Point </a:t>
            </a:r>
            <a:r>
              <a:rPr lang="en-US" altLang="zh-CN" sz="2400" dirty="0" err="1"/>
              <a:t>A,Point</a:t>
            </a:r>
            <a:r>
              <a:rPr lang="en-US" altLang="zh-CN" sz="2400" dirty="0"/>
              <a:t> </a:t>
            </a:r>
            <a:r>
              <a:rPr lang="en-US" altLang="zh-CN" sz="2400" dirty="0" err="1"/>
              <a:t>B,Point</a:t>
            </a:r>
            <a:r>
              <a:rPr lang="en-US" altLang="zh-CN" sz="2400" dirty="0"/>
              <a:t> C){</a:t>
            </a:r>
          </a:p>
          <a:p>
            <a:pPr marL="0" indent="0">
              <a:buNone/>
            </a:pPr>
            <a:r>
              <a:rPr lang="en-US" altLang="zh-CN" sz="2400" dirty="0"/>
              <a:t>                  return Cross(B-A, C-A);}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）计算三点构成的三角形的面积</a:t>
            </a:r>
          </a:p>
          <a:p>
            <a:pPr marL="0" indent="0">
              <a:buNone/>
            </a:pPr>
            <a:r>
              <a:rPr lang="zh-CN" altLang="en-US" sz="2400" dirty="0"/>
              <a:t>     三个点</a:t>
            </a:r>
            <a:r>
              <a:rPr lang="en-US" altLang="zh-CN" sz="2400" dirty="0"/>
              <a:t>A</a:t>
            </a:r>
            <a:r>
              <a:rPr lang="zh-CN" altLang="en-US" sz="2400" dirty="0"/>
              <a:t>、</a:t>
            </a:r>
            <a:r>
              <a:rPr lang="en-US" altLang="zh-CN" sz="2400" dirty="0"/>
              <a:t>B</a:t>
            </a:r>
            <a:r>
              <a:rPr lang="zh-CN" altLang="en-US" sz="2400" dirty="0"/>
              <a:t>、</a:t>
            </a:r>
            <a:r>
              <a:rPr lang="en-US" altLang="zh-CN" sz="2400" dirty="0"/>
              <a:t>C</a:t>
            </a:r>
            <a:r>
              <a:rPr lang="zh-CN" altLang="en-US" sz="2400" dirty="0"/>
              <a:t>构成的三角形面积，等于平行四边形面积</a:t>
            </a:r>
            <a:r>
              <a:rPr lang="en-US" altLang="zh-CN" sz="2400" dirty="0"/>
              <a:t>Area2(A, B, C)</a:t>
            </a:r>
            <a:r>
              <a:rPr lang="zh-CN" altLang="en-US" sz="2400" dirty="0"/>
              <a:t>的二分之一。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D924905-AECD-46DD-8EF7-60C2C22BB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002133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A6ED20-4149-4BA1-B9A4-8AE82C8A83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96752"/>
            <a:ext cx="8435280" cy="4929411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4</a:t>
            </a:r>
            <a:r>
              <a:rPr lang="zh-CN" altLang="en-US" sz="2800" dirty="0"/>
              <a:t>）向量旋转</a:t>
            </a:r>
          </a:p>
          <a:p>
            <a:pPr marL="0" indent="0">
              <a:buNone/>
            </a:pPr>
            <a:r>
              <a:rPr lang="zh-CN" altLang="en-US" sz="2800" dirty="0"/>
              <a:t>	使向量</a:t>
            </a:r>
            <a:r>
              <a:rPr lang="en-US" altLang="zh-CN" sz="2800" dirty="0"/>
              <a:t>(x, y)</a:t>
            </a:r>
            <a:r>
              <a:rPr lang="zh-CN" altLang="en-US" sz="2800" dirty="0"/>
              <a:t>绕起点逆时针旋转，设旋转角度为</a:t>
            </a:r>
            <a:r>
              <a:rPr lang="el-GR" altLang="zh-CN" sz="2800" dirty="0"/>
              <a:t>θ</a:t>
            </a:r>
            <a:r>
              <a:rPr lang="zh-CN" altLang="el-GR" sz="2800" dirty="0"/>
              <a:t>，</a:t>
            </a:r>
            <a:r>
              <a:rPr lang="zh-CN" altLang="en-US" sz="2800" dirty="0"/>
              <a:t>那么旋转后的向量</a:t>
            </a:r>
            <a:r>
              <a:rPr lang="en-US" altLang="zh-CN" sz="2800" dirty="0"/>
              <a:t>(x’, y’)</a:t>
            </a:r>
            <a:r>
              <a:rPr lang="zh-CN" altLang="en-US" sz="2800" dirty="0"/>
              <a:t>是：</a:t>
            </a:r>
          </a:p>
          <a:p>
            <a:pPr marL="0" indent="0">
              <a:buNone/>
            </a:pPr>
            <a:r>
              <a:rPr lang="zh-CN" altLang="en-US" sz="2800" i="1" dirty="0"/>
              <a:t>	</a:t>
            </a:r>
            <a:r>
              <a:rPr lang="en-US" altLang="zh-CN" sz="2800" i="1" dirty="0"/>
              <a:t>x’ = </a:t>
            </a:r>
            <a:r>
              <a:rPr lang="en-US" altLang="zh-CN" sz="2800" i="1" dirty="0" err="1"/>
              <a:t>xcos</a:t>
            </a:r>
            <a:r>
              <a:rPr lang="el-GR" altLang="zh-CN" sz="2800" i="1" dirty="0"/>
              <a:t>θ – </a:t>
            </a:r>
            <a:r>
              <a:rPr lang="en-US" altLang="zh-CN" sz="2800" i="1" dirty="0" err="1"/>
              <a:t>ysin</a:t>
            </a:r>
            <a:r>
              <a:rPr lang="el-GR" altLang="zh-CN" sz="2800" i="1" dirty="0"/>
              <a:t>θ</a:t>
            </a:r>
            <a:endParaRPr lang="el-GR" altLang="zh-CN" sz="2800" dirty="0"/>
          </a:p>
          <a:p>
            <a:pPr marL="0" indent="0">
              <a:buNone/>
            </a:pPr>
            <a:r>
              <a:rPr lang="el-GR" altLang="zh-CN" sz="2800" i="1" dirty="0"/>
              <a:t>	</a:t>
            </a:r>
            <a:r>
              <a:rPr lang="en-US" altLang="zh-CN" sz="2800" i="1" dirty="0"/>
              <a:t>y’ = </a:t>
            </a:r>
            <a:r>
              <a:rPr lang="en-US" altLang="zh-CN" sz="2800" i="1" dirty="0" err="1"/>
              <a:t>xsin</a:t>
            </a:r>
            <a:r>
              <a:rPr lang="el-GR" altLang="zh-CN" sz="2800" i="1" dirty="0"/>
              <a:t>θ + </a:t>
            </a:r>
            <a:r>
              <a:rPr lang="en-US" altLang="zh-CN" sz="2800" i="1" dirty="0" err="1"/>
              <a:t>ycos</a:t>
            </a:r>
            <a:r>
              <a:rPr lang="el-GR" altLang="zh-CN" sz="2800" i="1" dirty="0"/>
              <a:t>θ</a:t>
            </a:r>
            <a:endParaRPr lang="el-GR" altLang="zh-CN" sz="2800" dirty="0"/>
          </a:p>
          <a:p>
            <a:pPr marL="0" indent="0">
              <a:buNone/>
            </a:pPr>
            <a:r>
              <a:rPr lang="el-GR" altLang="zh-CN" sz="2800" dirty="0"/>
              <a:t>	</a:t>
            </a:r>
            <a:r>
              <a:rPr lang="zh-CN" altLang="en-US" sz="2800" dirty="0"/>
              <a:t>代码如下，向量</a:t>
            </a:r>
            <a:r>
              <a:rPr lang="en-US" altLang="zh-CN" sz="2800" dirty="0"/>
              <a:t>A</a:t>
            </a:r>
            <a:r>
              <a:rPr lang="zh-CN" altLang="en-US" sz="2800" dirty="0"/>
              <a:t>逆时针旋转角度</a:t>
            </a:r>
            <a:r>
              <a:rPr lang="en-US" altLang="zh-CN" sz="2800" dirty="0"/>
              <a:t>rad</a:t>
            </a:r>
            <a:r>
              <a:rPr lang="zh-CN" altLang="en-US" sz="2800" dirty="0"/>
              <a:t>：</a:t>
            </a: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	</a:t>
            </a:r>
            <a:r>
              <a:rPr lang="en-US" altLang="zh-CN" sz="2400" dirty="0"/>
              <a:t>Vector Rotate(Vector A, double rad){  </a:t>
            </a:r>
          </a:p>
          <a:p>
            <a:pPr marL="0" indent="0">
              <a:buNone/>
            </a:pPr>
            <a:r>
              <a:rPr lang="en-US" altLang="zh-CN" sz="2400" dirty="0"/>
              <a:t>    	      return Vector(</a:t>
            </a:r>
            <a:r>
              <a:rPr lang="en-US" altLang="zh-CN" sz="2400" dirty="0" err="1"/>
              <a:t>A.x</a:t>
            </a:r>
            <a:r>
              <a:rPr lang="en-US" altLang="zh-CN" sz="2400" dirty="0"/>
              <a:t>*cos(rad)-</a:t>
            </a:r>
            <a:r>
              <a:rPr lang="en-US" altLang="zh-CN" sz="2400" dirty="0" err="1"/>
              <a:t>A.y</a:t>
            </a:r>
            <a:r>
              <a:rPr lang="en-US" altLang="zh-CN" sz="2400" dirty="0"/>
              <a:t>*sin(rad), </a:t>
            </a:r>
          </a:p>
          <a:p>
            <a:pPr marL="0" indent="0">
              <a:buNone/>
            </a:pPr>
            <a:r>
              <a:rPr lang="en-US" altLang="zh-CN" sz="2400" dirty="0"/>
              <a:t>                                       </a:t>
            </a:r>
            <a:r>
              <a:rPr lang="en-US" altLang="zh-CN" sz="2400" dirty="0" err="1"/>
              <a:t>A.x</a:t>
            </a:r>
            <a:r>
              <a:rPr lang="en-US" altLang="zh-CN" sz="2400" dirty="0"/>
              <a:t>*sin(rad)+</a:t>
            </a:r>
            <a:r>
              <a:rPr lang="en-US" altLang="zh-CN" sz="2400" dirty="0" err="1"/>
              <a:t>A.y</a:t>
            </a:r>
            <a:r>
              <a:rPr lang="en-US" altLang="zh-CN" sz="2400" dirty="0"/>
              <a:t>*cos(rad));</a:t>
            </a:r>
          </a:p>
          <a:p>
            <a:pPr marL="0" indent="0">
              <a:buNone/>
            </a:pPr>
            <a:r>
              <a:rPr lang="en-US" altLang="zh-CN" sz="2400" dirty="0"/>
              <a:t>	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04047AF-CFA7-42BD-816F-F08C2FF58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1165862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0A011B-3BBD-48BE-98F5-25439B275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直线的表示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6023A55-67F0-4199-91F5-36DB26F0F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直线有多种表示方法：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1</a:t>
            </a:r>
            <a:r>
              <a:rPr lang="zh-CN" altLang="en-US" sz="2800" dirty="0"/>
              <a:t>）用直线上的两个点来表示。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2</a:t>
            </a:r>
            <a:r>
              <a:rPr lang="zh-CN" altLang="en-US" sz="2800" dirty="0"/>
              <a:t>）</a:t>
            </a:r>
            <a:r>
              <a:rPr lang="en-US" altLang="zh-CN" sz="2800" i="1" dirty="0"/>
              <a:t>ax + by + c = 0</a:t>
            </a:r>
            <a:r>
              <a:rPr lang="zh-CN" altLang="en-US" sz="2800" dirty="0"/>
              <a:t>，普通式。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3</a:t>
            </a:r>
            <a:r>
              <a:rPr lang="zh-CN" altLang="en-US" sz="2800" dirty="0"/>
              <a:t>）</a:t>
            </a:r>
            <a:r>
              <a:rPr lang="en-US" altLang="zh-CN" sz="2800" i="1" dirty="0"/>
              <a:t>y = </a:t>
            </a:r>
            <a:r>
              <a:rPr lang="en-US" altLang="zh-CN" sz="2800" i="1" dirty="0" err="1"/>
              <a:t>kx</a:t>
            </a:r>
            <a:r>
              <a:rPr lang="en-US" altLang="zh-CN" sz="2800" i="1" dirty="0"/>
              <a:t> + b</a:t>
            </a:r>
            <a:r>
              <a:rPr lang="zh-CN" altLang="en-US" sz="2800" dirty="0"/>
              <a:t>，斜截式。</a:t>
            </a:r>
          </a:p>
          <a:p>
            <a:pPr marL="0" indent="0">
              <a:buNone/>
            </a:pPr>
            <a:r>
              <a:rPr lang="zh-CN" altLang="en-US" sz="2800" dirty="0"/>
              <a:t>（</a:t>
            </a:r>
            <a:r>
              <a:rPr lang="en-US" altLang="zh-CN" sz="2800" dirty="0"/>
              <a:t>4</a:t>
            </a:r>
            <a:r>
              <a:rPr lang="zh-CN" altLang="en-US" sz="2800" dirty="0"/>
              <a:t>）</a:t>
            </a:r>
            <a:r>
              <a:rPr lang="en-US" altLang="zh-CN" sz="2800" i="1" dirty="0"/>
              <a:t>P</a:t>
            </a:r>
            <a:r>
              <a:rPr lang="zh-CN" altLang="en-US" sz="2800" i="1" dirty="0"/>
              <a:t> </a:t>
            </a:r>
            <a:r>
              <a:rPr lang="en-US" altLang="zh-CN" sz="2800" i="1" dirty="0"/>
              <a:t>=</a:t>
            </a:r>
            <a:r>
              <a:rPr lang="zh-CN" altLang="en-US" sz="2800" i="1" dirty="0"/>
              <a:t> </a:t>
            </a:r>
            <a:r>
              <a:rPr lang="en-US" altLang="zh-CN" sz="2800" i="1" dirty="0"/>
              <a:t>P</a:t>
            </a:r>
            <a:r>
              <a:rPr lang="en-US" altLang="zh-CN" sz="2800" i="1" baseline="-25000" dirty="0"/>
              <a:t>0 </a:t>
            </a:r>
            <a:r>
              <a:rPr lang="en-US" altLang="zh-CN" sz="2800" i="1" dirty="0"/>
              <a:t>+ </a:t>
            </a:r>
            <a:r>
              <a:rPr lang="en-US" altLang="zh-CN" sz="2800" i="1" dirty="0" err="1"/>
              <a:t>vt</a:t>
            </a:r>
            <a:r>
              <a:rPr lang="zh-CN" altLang="en-US" sz="2800" dirty="0"/>
              <a:t>，点向式。</a:t>
            </a:r>
            <a:r>
              <a:rPr lang="en-US" altLang="zh-CN" sz="2800" dirty="0"/>
              <a:t>P</a:t>
            </a:r>
            <a:r>
              <a:rPr lang="en-US" altLang="zh-CN" sz="2800" baseline="-25000" dirty="0"/>
              <a:t>0</a:t>
            </a:r>
            <a:r>
              <a:rPr lang="zh-CN" altLang="en-US" sz="2800" dirty="0"/>
              <a:t> </a:t>
            </a:r>
            <a:r>
              <a:rPr lang="en-US" altLang="zh-CN" sz="2800" dirty="0"/>
              <a:t>(x</a:t>
            </a:r>
            <a:r>
              <a:rPr lang="en-US" altLang="zh-CN" sz="2800" baseline="-25000" dirty="0"/>
              <a:t>0</a:t>
            </a:r>
            <a:r>
              <a:rPr lang="en-US" altLang="zh-CN" sz="2800" dirty="0"/>
              <a:t>, y</a:t>
            </a:r>
            <a:r>
              <a:rPr lang="en-US" altLang="zh-CN" sz="2800" baseline="-25000" dirty="0"/>
              <a:t>0</a:t>
            </a:r>
            <a:r>
              <a:rPr lang="en-US" altLang="zh-CN" sz="2800" dirty="0"/>
              <a:t>)</a:t>
            </a:r>
            <a:r>
              <a:rPr lang="zh-CN" altLang="en-US" sz="2800" dirty="0"/>
              <a:t>是直线上的一个点；</a:t>
            </a:r>
            <a:r>
              <a:rPr lang="en-US" altLang="zh-CN" sz="2800" dirty="0"/>
              <a:t>v</a:t>
            </a:r>
            <a:r>
              <a:rPr lang="zh-CN" altLang="en-US" sz="2800" dirty="0"/>
              <a:t>是方向向量。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DE0FBBE-40E7-45F0-A88C-437620EBB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269024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9B6421-B69F-4DAB-A186-A85D2250C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点和直线的位置关系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D2D7736-F449-42E6-BC26-4DE6416CB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点在直线左侧、在右侧、在直线上。用直线上的两点</a:t>
            </a:r>
            <a:r>
              <a:rPr lang="en-US" altLang="zh-CN" sz="2400" dirty="0"/>
              <a:t>p1</a:t>
            </a:r>
            <a:r>
              <a:rPr lang="zh-CN" altLang="en-US" sz="2400" dirty="0"/>
              <a:t>和</a:t>
            </a:r>
            <a:r>
              <a:rPr lang="en-US" altLang="zh-CN" sz="2400" dirty="0"/>
              <a:t>p2</a:t>
            </a:r>
            <a:r>
              <a:rPr lang="zh-CN" altLang="en-US" sz="2400" dirty="0"/>
              <a:t>，与点</a:t>
            </a:r>
            <a:r>
              <a:rPr lang="en-US" altLang="zh-CN" sz="2400" dirty="0"/>
              <a:t>p</a:t>
            </a:r>
            <a:r>
              <a:rPr lang="zh-CN" altLang="en-US" sz="2400" dirty="0"/>
              <a:t>构成两个向量，用叉积的正负判断方向。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int </a:t>
            </a:r>
            <a:r>
              <a:rPr lang="en-US" altLang="zh-CN" sz="2400" dirty="0" err="1"/>
              <a:t>Point_line_relation</a:t>
            </a:r>
            <a:r>
              <a:rPr lang="en-US" altLang="zh-CN" sz="2400" dirty="0"/>
              <a:t>(Point p, Line v){</a:t>
            </a:r>
          </a:p>
          <a:p>
            <a:pPr marL="0" indent="0">
              <a:buNone/>
            </a:pPr>
            <a:r>
              <a:rPr lang="en-US" altLang="zh-CN" sz="2400" dirty="0"/>
              <a:t>    		int c = 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(Cross(p-v.p1,v.p2-v.p1));</a:t>
            </a:r>
          </a:p>
          <a:p>
            <a:pPr marL="0" indent="0">
              <a:buNone/>
            </a:pPr>
            <a:r>
              <a:rPr lang="en-US" altLang="zh-CN" sz="2400" dirty="0"/>
              <a:t>    		if(c &lt; 0)return 1;       //1</a:t>
            </a:r>
            <a:r>
              <a:rPr lang="zh-CN" altLang="en-US" sz="2400" dirty="0"/>
              <a:t>：</a:t>
            </a:r>
            <a:r>
              <a:rPr lang="en-US" altLang="zh-CN" sz="2400" dirty="0"/>
              <a:t>p</a:t>
            </a:r>
            <a:r>
              <a:rPr lang="zh-CN" altLang="en-US" sz="2400" dirty="0"/>
              <a:t>在</a:t>
            </a:r>
            <a:r>
              <a:rPr lang="en-US" altLang="zh-CN" sz="2400" dirty="0"/>
              <a:t>v</a:t>
            </a:r>
            <a:r>
              <a:rPr lang="zh-CN" altLang="en-US" sz="2400" dirty="0"/>
              <a:t>的左边</a:t>
            </a:r>
          </a:p>
          <a:p>
            <a:pPr marL="0" indent="0">
              <a:buNone/>
            </a:pPr>
            <a:r>
              <a:rPr lang="zh-CN" altLang="en-US" sz="2400" dirty="0"/>
              <a:t>    		</a:t>
            </a:r>
            <a:r>
              <a:rPr lang="en-US" altLang="zh-CN" sz="2400" dirty="0"/>
              <a:t>if(c &gt; 0)return 2;       //2</a:t>
            </a:r>
            <a:r>
              <a:rPr lang="zh-CN" altLang="en-US" sz="2400" dirty="0"/>
              <a:t>：</a:t>
            </a:r>
            <a:r>
              <a:rPr lang="en-US" altLang="zh-CN" sz="2400" dirty="0"/>
              <a:t>p</a:t>
            </a:r>
            <a:r>
              <a:rPr lang="zh-CN" altLang="en-US" sz="2400" dirty="0"/>
              <a:t>在</a:t>
            </a:r>
            <a:r>
              <a:rPr lang="en-US" altLang="zh-CN" sz="2400" dirty="0"/>
              <a:t>v</a:t>
            </a:r>
            <a:r>
              <a:rPr lang="zh-CN" altLang="en-US" sz="2400" dirty="0"/>
              <a:t>的右边</a:t>
            </a:r>
          </a:p>
          <a:p>
            <a:pPr marL="0" indent="0">
              <a:buNone/>
            </a:pPr>
            <a:r>
              <a:rPr lang="zh-CN" altLang="en-US" sz="2400" dirty="0"/>
              <a:t>    		</a:t>
            </a:r>
            <a:r>
              <a:rPr lang="en-US" altLang="zh-CN" sz="2400" dirty="0"/>
              <a:t>return 0;                  //0</a:t>
            </a:r>
            <a:r>
              <a:rPr lang="zh-CN" altLang="en-US" sz="2400" dirty="0"/>
              <a:t>：</a:t>
            </a:r>
            <a:r>
              <a:rPr lang="en-US" altLang="zh-CN" sz="2400" dirty="0"/>
              <a:t>p</a:t>
            </a:r>
            <a:r>
              <a:rPr lang="zh-CN" altLang="en-US" sz="2400" dirty="0"/>
              <a:t>在</a:t>
            </a:r>
            <a:r>
              <a:rPr lang="en-US" altLang="zh-CN" sz="2400" dirty="0"/>
              <a:t>v</a:t>
            </a:r>
            <a:r>
              <a:rPr lang="zh-CN" altLang="en-US" sz="2400" dirty="0"/>
              <a:t>上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}</a:t>
            </a: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A740C91-B3C7-4BAB-B103-7560AA08DA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0676023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44D3A4-7D7D-4FBE-A38C-09C37E1D1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点到直线的距离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6B1665-9A67-4202-9684-B1E2B9287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已知点</a:t>
            </a:r>
            <a:r>
              <a:rPr lang="en-US" altLang="zh-CN" sz="2800" dirty="0"/>
              <a:t>p</a:t>
            </a:r>
            <a:r>
              <a:rPr lang="zh-CN" altLang="en-US" sz="2800" dirty="0"/>
              <a:t>和直线</a:t>
            </a:r>
            <a:r>
              <a:rPr lang="en-US" altLang="zh-CN" sz="2800" dirty="0"/>
              <a:t>v(p1,p2)</a:t>
            </a:r>
            <a:r>
              <a:rPr lang="zh-CN" altLang="en-US" sz="2800" dirty="0"/>
              <a:t>，求</a:t>
            </a:r>
            <a:r>
              <a:rPr lang="en-US" altLang="zh-CN" sz="2800" dirty="0"/>
              <a:t>p</a:t>
            </a:r>
            <a:r>
              <a:rPr lang="zh-CN" altLang="en-US" sz="2800" dirty="0"/>
              <a:t>到</a:t>
            </a:r>
            <a:r>
              <a:rPr lang="en-US" altLang="zh-CN" sz="2800" dirty="0"/>
              <a:t>v</a:t>
            </a:r>
            <a:r>
              <a:rPr lang="zh-CN" altLang="en-US" sz="2800" dirty="0"/>
              <a:t>的距离。</a:t>
            </a:r>
            <a:endParaRPr lang="en-US" altLang="zh-CN" sz="2800" dirty="0"/>
          </a:p>
          <a:p>
            <a:r>
              <a:rPr lang="zh-CN" altLang="en-US" sz="2800" dirty="0"/>
              <a:t>首先用叉积求</a:t>
            </a:r>
            <a:r>
              <a:rPr lang="en-US" altLang="zh-CN" sz="2800" dirty="0"/>
              <a:t>p</a:t>
            </a:r>
            <a:r>
              <a:rPr lang="zh-CN" altLang="en-US" sz="2800" dirty="0"/>
              <a:t>、</a:t>
            </a:r>
            <a:r>
              <a:rPr lang="en-US" altLang="zh-CN" sz="2800" dirty="0"/>
              <a:t>p1</a:t>
            </a:r>
            <a:r>
              <a:rPr lang="zh-CN" altLang="en-US" sz="2800" dirty="0"/>
              <a:t>、</a:t>
            </a:r>
            <a:r>
              <a:rPr lang="en-US" altLang="zh-CN" sz="2800" dirty="0"/>
              <a:t>p2</a:t>
            </a:r>
            <a:r>
              <a:rPr lang="zh-CN" altLang="en-US" sz="2800" dirty="0"/>
              <a:t>构成的平行四边形面积，然后用面积除以平行四边形的底边长，也就是线段</a:t>
            </a:r>
            <a:r>
              <a:rPr lang="en-US" altLang="zh-CN" sz="2800" dirty="0"/>
              <a:t>(p1, p2)</a:t>
            </a:r>
            <a:r>
              <a:rPr lang="zh-CN" altLang="en-US" sz="2800" dirty="0"/>
              <a:t>的长度，就得到了平行四边形的高，即</a:t>
            </a:r>
            <a:r>
              <a:rPr lang="en-US" altLang="zh-CN" sz="2800" dirty="0"/>
              <a:t>p</a:t>
            </a:r>
            <a:r>
              <a:rPr lang="zh-CN" altLang="en-US" sz="2800" dirty="0"/>
              <a:t>点到直线的距离。</a:t>
            </a:r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r>
              <a:rPr lang="en-US" altLang="zh-CN" sz="2800" dirty="0"/>
              <a:t>double </a:t>
            </a:r>
            <a:r>
              <a:rPr lang="en-US" altLang="zh-CN" sz="2800" dirty="0" err="1"/>
              <a:t>Dis_point_line</a:t>
            </a:r>
            <a:r>
              <a:rPr lang="en-US" altLang="zh-CN" sz="2800" dirty="0"/>
              <a:t>(Point p, Line v){</a:t>
            </a:r>
          </a:p>
          <a:p>
            <a:pPr marL="0" indent="0">
              <a:buNone/>
            </a:pPr>
            <a:r>
              <a:rPr lang="en-US" altLang="zh-CN" sz="2400" dirty="0"/>
              <a:t>    return fabs(Cross(p-v.p1,v.p2-v.p1))/Distance(v.p1,v.p2);</a:t>
            </a:r>
          </a:p>
          <a:p>
            <a:pPr marL="0" indent="0">
              <a:buNone/>
            </a:pPr>
            <a:r>
              <a:rPr lang="en-US" altLang="zh-CN" sz="2800" dirty="0"/>
              <a:t> 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2AF1A97-77E0-42DE-B197-D5F860773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069648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标题 1"/>
          <p:cNvSpPr>
            <a:spLocks noGrp="1" noChangeArrowheads="1"/>
          </p:cNvSpPr>
          <p:nvPr>
            <p:ph type="title"/>
          </p:nvPr>
        </p:nvSpPr>
        <p:spPr>
          <a:xfrm>
            <a:off x="457200" y="548680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 sz="4000" dirty="0">
                <a:solidFill>
                  <a:srgbClr val="FF0000"/>
                </a:solidFill>
              </a:rPr>
              <a:t>第</a:t>
            </a:r>
            <a:r>
              <a:rPr lang="en-US" altLang="zh-CN" sz="4000" dirty="0">
                <a:solidFill>
                  <a:srgbClr val="FF0000"/>
                </a:solidFill>
              </a:rPr>
              <a:t>11</a:t>
            </a:r>
            <a:r>
              <a:rPr lang="zh-CN" altLang="en-US" sz="4000" dirty="0">
                <a:solidFill>
                  <a:srgbClr val="FF0000"/>
                </a:solidFill>
              </a:rPr>
              <a:t>章 计算几何</a:t>
            </a:r>
          </a:p>
        </p:txBody>
      </p:sp>
      <p:sp>
        <p:nvSpPr>
          <p:cNvPr id="18435" name="内容占位符 2"/>
          <p:cNvSpPr>
            <a:spLocks noGrp="1" noChangeArrowheads="1"/>
          </p:cNvSpPr>
          <p:nvPr>
            <p:ph idx="1"/>
          </p:nvPr>
        </p:nvSpPr>
        <p:spPr>
          <a:xfrm>
            <a:off x="1152525" y="1556793"/>
            <a:ext cx="6838950" cy="4609058"/>
          </a:xfrm>
        </p:spPr>
        <p:txBody>
          <a:bodyPr/>
          <a:lstStyle/>
          <a:p>
            <a:pPr lvl="0">
              <a:buFont typeface="Wingdings" panose="05000000000000000000" pitchFamily="2" charset="2"/>
              <a:buChar char="u"/>
            </a:pPr>
            <a:r>
              <a:rPr lang="zh-CN" altLang="en-US" sz="2000" dirty="0"/>
              <a:t>二维几何基础</a:t>
            </a:r>
            <a:endParaRPr lang="en-US" altLang="zh-CN" sz="20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点和向量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点积和叉积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点和线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多边形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凸包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最近点对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旋转卡壳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半平面交</a:t>
            </a:r>
            <a:endParaRPr lang="en-US" altLang="zh-CN" sz="1600" dirty="0"/>
          </a:p>
          <a:p>
            <a:pPr lvl="0">
              <a:buFont typeface="Wingdings" panose="05000000000000000000" pitchFamily="2" charset="2"/>
              <a:buChar char="u"/>
            </a:pPr>
            <a:r>
              <a:rPr lang="zh-CN" altLang="en-US" sz="2000" dirty="0"/>
              <a:t>圆</a:t>
            </a:r>
            <a:endParaRPr lang="en-US" altLang="zh-CN" sz="2000" dirty="0"/>
          </a:p>
          <a:p>
            <a:pPr lvl="0">
              <a:buFont typeface="Wingdings" panose="05000000000000000000" pitchFamily="2" charset="2"/>
              <a:buChar char="u"/>
            </a:pPr>
            <a:r>
              <a:rPr lang="zh-CN" altLang="en-US" sz="2000" dirty="0"/>
              <a:t>三维几何</a:t>
            </a:r>
            <a:endParaRPr lang="en-US" altLang="zh-CN" sz="20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三维点和向量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三维点积、叉积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最小球</a:t>
            </a:r>
            <a:endParaRPr lang="en-US" altLang="zh-CN" sz="1600" dirty="0"/>
          </a:p>
          <a:p>
            <a:pPr lvl="1">
              <a:buFont typeface="Wingdings" panose="05000000000000000000" pitchFamily="2" charset="2"/>
              <a:buChar char="l"/>
            </a:pPr>
            <a:r>
              <a:rPr lang="zh-CN" altLang="en-US" sz="1600" dirty="0"/>
              <a:t>三维凸包</a:t>
            </a:r>
            <a:endParaRPr lang="en-US" altLang="zh-CN" sz="1600" dirty="0"/>
          </a:p>
          <a:p>
            <a:pPr lvl="0">
              <a:buFont typeface="Wingdings" panose="05000000000000000000" pitchFamily="2" charset="2"/>
              <a:buChar char="u"/>
            </a:pPr>
            <a:endParaRPr lang="zh-CN" altLang="en-US" sz="2000" dirty="0"/>
          </a:p>
        </p:txBody>
      </p:sp>
      <p:sp>
        <p:nvSpPr>
          <p:cNvPr id="18436" name="页脚占位符 3"/>
          <p:cNvSpPr>
            <a:spLocks noGrp="1" noChangeArrowheads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1400">
                <a:solidFill>
                  <a:srgbClr val="002060"/>
                </a:solidFill>
              </a:rPr>
              <a:t>华东理工大学 罗勇军</a:t>
            </a:r>
            <a:endParaRPr lang="zh-CN" altLang="zh-CN" sz="1400">
              <a:solidFill>
                <a:srgbClr val="00206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37C317-6C25-4248-BBFF-C57429E1C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点在直线上的投影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B4C5C9-243B-4440-9BF0-3383AD9538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已知直线上两点</a:t>
            </a:r>
            <a:r>
              <a:rPr lang="en-US" altLang="zh-CN" sz="2800" dirty="0"/>
              <a:t>p1</a:t>
            </a:r>
            <a:r>
              <a:rPr lang="zh-CN" altLang="en-US" sz="2800" dirty="0"/>
              <a:t>、</a:t>
            </a:r>
            <a:r>
              <a:rPr lang="en-US" altLang="zh-CN" sz="2800" dirty="0"/>
              <a:t>p2</a:t>
            </a:r>
            <a:r>
              <a:rPr lang="zh-CN" altLang="en-US" sz="2800" dirty="0"/>
              <a:t>、以及直线外一点</a:t>
            </a:r>
            <a:r>
              <a:rPr lang="en-US" altLang="zh-CN" sz="2800" dirty="0"/>
              <a:t>p</a:t>
            </a:r>
            <a:r>
              <a:rPr lang="zh-CN" altLang="en-US" sz="2800" dirty="0"/>
              <a:t>，求投影点</a:t>
            </a:r>
            <a:r>
              <a:rPr lang="en-US" altLang="zh-CN" sz="2800" dirty="0"/>
              <a:t>p0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endParaRPr lang="zh-CN" altLang="en-US" sz="2800" dirty="0"/>
          </a:p>
          <a:p>
            <a:pPr marL="0" indent="0">
              <a:buNone/>
            </a:pPr>
            <a:r>
              <a:rPr lang="en-US" altLang="zh-CN" sz="2800" dirty="0"/>
              <a:t>Point </a:t>
            </a:r>
            <a:r>
              <a:rPr lang="en-US" altLang="zh-CN" sz="2800" dirty="0" err="1"/>
              <a:t>Point_line_proj</a:t>
            </a:r>
            <a:r>
              <a:rPr lang="en-US" altLang="zh-CN" sz="2800" dirty="0"/>
              <a:t>(Point p, Line v){</a:t>
            </a:r>
          </a:p>
          <a:p>
            <a:pPr marL="0" indent="0">
              <a:buNone/>
            </a:pPr>
            <a:r>
              <a:rPr lang="en-US" altLang="zh-CN" sz="2800" dirty="0"/>
              <a:t>    double k=Dot(v.p2-v.p1,p-v.p1)/Len2(v.p2-v.p1);</a:t>
            </a:r>
          </a:p>
          <a:p>
            <a:pPr marL="0" indent="0">
              <a:buNone/>
            </a:pPr>
            <a:r>
              <a:rPr lang="en-US" altLang="zh-CN" sz="2800" dirty="0"/>
              <a:t>    return v.p1+(v.p2-v.p1)*k;</a:t>
            </a:r>
          </a:p>
          <a:p>
            <a:pPr marL="0" indent="0">
              <a:buNone/>
            </a:pPr>
            <a:r>
              <a:rPr lang="en-US" altLang="zh-CN" sz="2800" dirty="0"/>
              <a:t>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D7B830D-922E-4069-81DC-57DF60AF11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7106" name="Picture 2" descr="C:\Users\luo\AppData\Local\Temp\ksohtml15192\wps19.png">
            <a:extLst>
              <a:ext uri="{FF2B5EF4-FFF2-40B4-BE49-F238E27FC236}">
                <a16:creationId xmlns:a16="http://schemas.microsoft.com/office/drawing/2014/main" id="{B8861742-B23C-4331-A061-8DDA268300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2116797"/>
            <a:ext cx="2584648" cy="1746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4249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697E4B-376D-4D64-AD0E-2C0A65276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点关于直线的对称点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79CCFAB-029A-4978-A3CB-517E75813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求一个点</a:t>
            </a:r>
            <a:r>
              <a:rPr lang="en-US" altLang="zh-CN" sz="2800" dirty="0"/>
              <a:t>p</a:t>
            </a:r>
            <a:r>
              <a:rPr lang="zh-CN" altLang="en-US" sz="2800" dirty="0"/>
              <a:t>对一条直线</a:t>
            </a:r>
            <a:r>
              <a:rPr lang="en-US" altLang="zh-CN" sz="2800" dirty="0"/>
              <a:t>v</a:t>
            </a:r>
            <a:r>
              <a:rPr lang="zh-CN" altLang="en-US" sz="2800" dirty="0"/>
              <a:t>的镜像点。先求点</a:t>
            </a:r>
            <a:r>
              <a:rPr lang="en-US" altLang="zh-CN" sz="2800" dirty="0"/>
              <a:t>p</a:t>
            </a:r>
            <a:r>
              <a:rPr lang="zh-CN" altLang="en-US" sz="2800" dirty="0"/>
              <a:t>在直线上的投影</a:t>
            </a:r>
            <a:r>
              <a:rPr lang="en-US" altLang="zh-CN" sz="2800" dirty="0"/>
              <a:t>q</a:t>
            </a:r>
            <a:r>
              <a:rPr lang="zh-CN" altLang="en-US" sz="2800" dirty="0"/>
              <a:t>，再求对称点</a:t>
            </a:r>
            <a:r>
              <a:rPr lang="en-US" altLang="zh-CN" sz="2800" dirty="0"/>
              <a:t>p’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pPr marL="0" indent="0">
              <a:buNone/>
            </a:pPr>
            <a:r>
              <a:rPr lang="en-US" altLang="zh-CN" sz="2400" dirty="0"/>
              <a:t>Point </a:t>
            </a:r>
            <a:r>
              <a:rPr lang="en-US" altLang="zh-CN" sz="2400" dirty="0" err="1"/>
              <a:t>Point_line_symmetry</a:t>
            </a:r>
            <a:r>
              <a:rPr lang="en-US" altLang="zh-CN" sz="2400" dirty="0"/>
              <a:t>(Point p, Line v){</a:t>
            </a:r>
          </a:p>
          <a:p>
            <a:pPr marL="0" indent="0">
              <a:buNone/>
            </a:pPr>
            <a:r>
              <a:rPr lang="en-US" altLang="zh-CN" sz="2400" dirty="0"/>
              <a:t>    Point q = </a:t>
            </a:r>
            <a:r>
              <a:rPr lang="en-US" altLang="zh-CN" sz="2400" dirty="0" err="1"/>
              <a:t>Point_line_proj</a:t>
            </a:r>
            <a:r>
              <a:rPr lang="en-US" altLang="zh-CN" sz="2400" dirty="0"/>
              <a:t>(</a:t>
            </a:r>
            <a:r>
              <a:rPr lang="en-US" altLang="zh-CN" sz="2400" dirty="0" err="1"/>
              <a:t>p,v</a:t>
            </a:r>
            <a:r>
              <a:rPr lang="en-US" altLang="zh-CN" sz="2400" dirty="0"/>
              <a:t>);</a:t>
            </a:r>
          </a:p>
          <a:p>
            <a:pPr marL="0" indent="0">
              <a:buNone/>
            </a:pPr>
            <a:r>
              <a:rPr lang="en-US" altLang="zh-CN" sz="2400" dirty="0"/>
              <a:t>    return Point(2*q.x-p.x,2*</a:t>
            </a:r>
            <a:r>
              <a:rPr lang="en-US" altLang="zh-CN" sz="2400" dirty="0" err="1"/>
              <a:t>q.y-p.y</a:t>
            </a:r>
            <a:r>
              <a:rPr lang="en-US" altLang="zh-CN" sz="2400" dirty="0"/>
              <a:t>);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zh-CN" altLang="en-US" sz="2800" dirty="0"/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581BD3-956C-4EF5-861E-FCAC58DD2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8130" name="Picture 2" descr="C:\Users\luo\AppData\Local\Temp\ksohtml15192\wps20.png">
            <a:extLst>
              <a:ext uri="{FF2B5EF4-FFF2-40B4-BE49-F238E27FC236}">
                <a16:creationId xmlns:a16="http://schemas.microsoft.com/office/drawing/2014/main" id="{909CDFD7-0AF4-4B8A-8393-387A3CB57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2276872"/>
            <a:ext cx="2592288" cy="170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37092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DC8483-95C0-4B77-B601-7BBBA933F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点到线段的距离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F5DB97-F276-4255-AB02-BFEDF4D6F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点</a:t>
            </a:r>
            <a:r>
              <a:rPr lang="en-US" altLang="zh-CN" sz="2400" dirty="0"/>
              <a:t>p</a:t>
            </a:r>
            <a:r>
              <a:rPr lang="zh-CN" altLang="en-US" sz="2400" dirty="0"/>
              <a:t>到线段</a:t>
            </a:r>
            <a:r>
              <a:rPr lang="en-US" altLang="zh-CN" sz="2400" dirty="0"/>
              <a:t>AB</a:t>
            </a:r>
            <a:r>
              <a:rPr lang="zh-CN" altLang="en-US" sz="2400" dirty="0"/>
              <a:t>的距离。在以下</a:t>
            </a:r>
            <a:r>
              <a:rPr lang="en-US" altLang="zh-CN" sz="2400" dirty="0"/>
              <a:t>3</a:t>
            </a:r>
            <a:r>
              <a:rPr lang="zh-CN" altLang="en-US" sz="2400" dirty="0"/>
              <a:t>个距离中取最小值：</a:t>
            </a:r>
            <a:endParaRPr lang="en-US" altLang="zh-CN" sz="2400" dirty="0"/>
          </a:p>
          <a:p>
            <a:pPr lvl="1" indent="-342900"/>
            <a:r>
              <a:rPr lang="zh-CN" altLang="en-US" sz="2400" dirty="0"/>
              <a:t>从</a:t>
            </a:r>
            <a:r>
              <a:rPr lang="en-US" altLang="zh-CN" sz="2400" dirty="0"/>
              <a:t>p</a:t>
            </a:r>
            <a:r>
              <a:rPr lang="zh-CN" altLang="en-US" sz="2400" dirty="0"/>
              <a:t>出发对</a:t>
            </a:r>
            <a:r>
              <a:rPr lang="en-US" altLang="zh-CN" sz="2400" dirty="0"/>
              <a:t>AB</a:t>
            </a:r>
            <a:r>
              <a:rPr lang="zh-CN" altLang="en-US" sz="2400" dirty="0"/>
              <a:t>做垂线，如果交点在</a:t>
            </a:r>
            <a:r>
              <a:rPr lang="en-US" altLang="zh-CN" sz="2400" dirty="0"/>
              <a:t>AB</a:t>
            </a:r>
            <a:r>
              <a:rPr lang="zh-CN" altLang="en-US" sz="2400" dirty="0"/>
              <a:t>线段上，这个距离就是最小值；</a:t>
            </a:r>
            <a:endParaRPr lang="en-US" altLang="zh-CN" sz="2400" dirty="0"/>
          </a:p>
          <a:p>
            <a:pPr lvl="1" indent="-342900"/>
            <a:r>
              <a:rPr lang="en-US" altLang="zh-CN" sz="2400" dirty="0"/>
              <a:t>p</a:t>
            </a:r>
            <a:r>
              <a:rPr lang="zh-CN" altLang="en-US" sz="2400" dirty="0"/>
              <a:t>到</a:t>
            </a:r>
            <a:r>
              <a:rPr lang="en-US" altLang="zh-CN" sz="2400" dirty="0"/>
              <a:t>A</a:t>
            </a:r>
            <a:r>
              <a:rPr lang="zh-CN" altLang="en-US" sz="2400" dirty="0"/>
              <a:t>的距离；</a:t>
            </a:r>
            <a:endParaRPr lang="en-US" altLang="zh-CN" sz="2400" dirty="0"/>
          </a:p>
          <a:p>
            <a:pPr lvl="1" indent="-342900"/>
            <a:r>
              <a:rPr lang="en-US" altLang="zh-CN" sz="2400" dirty="0"/>
              <a:t>p</a:t>
            </a:r>
            <a:r>
              <a:rPr lang="zh-CN" altLang="en-US" sz="2400" dirty="0"/>
              <a:t>到</a:t>
            </a:r>
            <a:r>
              <a:rPr lang="en-US" altLang="zh-CN" sz="2400" dirty="0"/>
              <a:t>B</a:t>
            </a:r>
            <a:r>
              <a:rPr lang="zh-CN" altLang="en-US" sz="2400" dirty="0"/>
              <a:t>的距离。</a:t>
            </a:r>
            <a:r>
              <a:rPr lang="zh-CN" altLang="en-US" sz="2000" dirty="0"/>
              <a:t>	</a:t>
            </a:r>
            <a:endParaRPr lang="en-US" altLang="zh-CN" sz="2000" dirty="0"/>
          </a:p>
          <a:p>
            <a:pPr lvl="1" indent="-342900"/>
            <a:endParaRPr lang="zh-CN" altLang="en-US" sz="2000" dirty="0"/>
          </a:p>
          <a:p>
            <a:pPr marL="0" indent="0">
              <a:buNone/>
            </a:pPr>
            <a:r>
              <a:rPr lang="en-US" altLang="zh-CN" sz="2400" dirty="0"/>
              <a:t>double </a:t>
            </a:r>
            <a:r>
              <a:rPr lang="en-US" altLang="zh-CN" sz="2400" dirty="0" err="1"/>
              <a:t>Dis_point_seg</a:t>
            </a:r>
            <a:r>
              <a:rPr lang="en-US" altLang="zh-CN" sz="2400" dirty="0"/>
              <a:t>(Point p, Segment v){</a:t>
            </a:r>
          </a:p>
          <a:p>
            <a:pPr marL="0" indent="0">
              <a:buNone/>
            </a:pPr>
            <a:r>
              <a:rPr lang="en-US" altLang="zh-CN" sz="2000" dirty="0"/>
              <a:t>    if(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(Dot(p- v.p1,v.p2-v.p1))&lt;0 ||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(Dot(p- v.p2,v.p1-v.p2))&lt;0)</a:t>
            </a:r>
          </a:p>
          <a:p>
            <a:pPr marL="0" indent="0">
              <a:buNone/>
            </a:pPr>
            <a:r>
              <a:rPr lang="en-US" altLang="zh-CN" sz="2000" dirty="0"/>
              <a:t>        return min(Distance(p,v.p1),Distance(p,v.p2));</a:t>
            </a:r>
          </a:p>
          <a:p>
            <a:pPr marL="0" indent="0">
              <a:buNone/>
            </a:pPr>
            <a:r>
              <a:rPr lang="en-US" altLang="zh-CN" sz="2000" dirty="0"/>
              <a:t>    return </a:t>
            </a:r>
            <a:r>
              <a:rPr lang="en-US" altLang="zh-CN" sz="2000" dirty="0" err="1"/>
              <a:t>Dis_point_line</a:t>
            </a:r>
            <a:r>
              <a:rPr lang="en-US" altLang="zh-CN" sz="2000" dirty="0"/>
              <a:t>(</a:t>
            </a:r>
            <a:r>
              <a:rPr lang="en-US" altLang="zh-CN" sz="2000" dirty="0" err="1"/>
              <a:t>p,v</a:t>
            </a:r>
            <a:r>
              <a:rPr lang="en-US" altLang="zh-CN" sz="2000" dirty="0"/>
              <a:t>); //</a:t>
            </a:r>
            <a:r>
              <a:rPr lang="zh-CN" altLang="en-US" sz="2000" dirty="0"/>
              <a:t>点的投影在线段上</a:t>
            </a:r>
          </a:p>
          <a:p>
            <a:pPr marL="0" indent="0">
              <a:buNone/>
            </a:pPr>
            <a:r>
              <a:rPr lang="zh-CN" altLang="en-US" sz="2400" dirty="0"/>
              <a:t> </a:t>
            </a:r>
            <a:r>
              <a:rPr lang="en-US" altLang="zh-CN" sz="2400" dirty="0"/>
              <a:t>}</a:t>
            </a: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F0B453-C3C7-457B-B5A9-84A0DB849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3868701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3FF2D3-0E45-4EA4-A3B0-DA101349A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两条直线的位置关系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7715CB-AD09-4DD7-8FF5-283DF6E22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579296" cy="4525963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400" dirty="0"/>
              <a:t>int </a:t>
            </a:r>
            <a:r>
              <a:rPr lang="en-US" altLang="zh-CN" sz="2400" dirty="0" err="1"/>
              <a:t>Line_relation</a:t>
            </a:r>
            <a:r>
              <a:rPr lang="en-US" altLang="zh-CN" sz="2400" dirty="0"/>
              <a:t>(Line v1, Line v2){</a:t>
            </a:r>
          </a:p>
          <a:p>
            <a:pPr marL="0" indent="0">
              <a:buNone/>
            </a:pPr>
            <a:r>
              <a:rPr lang="en-US" altLang="zh-CN" sz="2400" dirty="0"/>
              <a:t>    if(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(Cross(v1.p2-v1.p1,v2.p2-v2.p1)) == 0){</a:t>
            </a:r>
          </a:p>
          <a:p>
            <a:pPr marL="0" indent="0">
              <a:buNone/>
            </a:pPr>
            <a:r>
              <a:rPr lang="en-US" altLang="zh-CN" sz="2400" dirty="0"/>
              <a:t>       	if(</a:t>
            </a:r>
            <a:r>
              <a:rPr lang="en-US" altLang="zh-CN" sz="2400" dirty="0" err="1"/>
              <a:t>Point_line_relation</a:t>
            </a:r>
            <a:r>
              <a:rPr lang="en-US" altLang="zh-CN" sz="2400" dirty="0"/>
              <a:t>(v1.p1,v2)==0) return 1;  //1 </a:t>
            </a:r>
            <a:r>
              <a:rPr lang="zh-CN" altLang="en-US" sz="2400" dirty="0"/>
              <a:t>重合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  	else return 0;                                              //0 </a:t>
            </a:r>
            <a:r>
              <a:rPr lang="zh-CN" altLang="en-US" sz="2400" dirty="0"/>
              <a:t>平行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    }</a:t>
            </a:r>
          </a:p>
          <a:p>
            <a:pPr marL="0" indent="0">
              <a:buNone/>
            </a:pPr>
            <a:r>
              <a:rPr lang="en-US" altLang="zh-CN" sz="2400" dirty="0"/>
              <a:t>    return 2;                                                       //2 </a:t>
            </a:r>
            <a:r>
              <a:rPr lang="zh-CN" altLang="en-US" sz="2400" dirty="0"/>
              <a:t>相交</a:t>
            </a: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CA02E6C-EFD6-4F69-B24F-7DD395268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975189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87F8E7-63D6-4B19-872B-154F0D0BE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两条直线的交点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A25C36-A72C-491B-BEE8-34FC665EE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/>
              <a:t>4</a:t>
            </a:r>
            <a:r>
              <a:rPr lang="zh-CN" altLang="en-US" sz="2800" dirty="0"/>
              <a:t>个点</a:t>
            </a:r>
            <a:r>
              <a:rPr lang="en-US" altLang="zh-CN" sz="2800" dirty="0"/>
              <a:t>A</a:t>
            </a:r>
            <a:r>
              <a:rPr lang="zh-CN" altLang="en-US" sz="2800" dirty="0"/>
              <a:t>、</a:t>
            </a:r>
            <a:r>
              <a:rPr lang="en-US" altLang="zh-CN" sz="2800" dirty="0"/>
              <a:t>B</a:t>
            </a:r>
            <a:r>
              <a:rPr lang="zh-CN" altLang="en-US" sz="2800" dirty="0"/>
              <a:t>、</a:t>
            </a:r>
            <a:r>
              <a:rPr lang="en-US" altLang="zh-CN" sz="2800" dirty="0"/>
              <a:t>C</a:t>
            </a:r>
            <a:r>
              <a:rPr lang="zh-CN" altLang="en-US" sz="2800" dirty="0"/>
              <a:t>、</a:t>
            </a:r>
            <a:r>
              <a:rPr lang="en-US" altLang="zh-CN" sz="2800" dirty="0"/>
              <a:t>D</a:t>
            </a:r>
            <a:r>
              <a:rPr lang="zh-CN" altLang="en-US" sz="2800" dirty="0"/>
              <a:t>，组成两条直线</a:t>
            </a:r>
            <a:r>
              <a:rPr lang="en-US" altLang="zh-CN" sz="2800" dirty="0"/>
              <a:t>AB</a:t>
            </a:r>
            <a:r>
              <a:rPr lang="zh-CN" altLang="en-US" sz="2800" dirty="0"/>
              <a:t>和</a:t>
            </a:r>
            <a:r>
              <a:rPr lang="en-US" altLang="zh-CN" sz="2800" dirty="0"/>
              <a:t>CD</a:t>
            </a:r>
            <a:r>
              <a:rPr lang="zh-CN" altLang="en-US" sz="2800" dirty="0"/>
              <a:t>，交点是</a:t>
            </a:r>
            <a:r>
              <a:rPr lang="en-US" altLang="zh-CN" sz="2800" dirty="0"/>
              <a:t>P</a:t>
            </a:r>
            <a:endParaRPr lang="zh-CN" altLang="en-US" sz="28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en-US" altLang="zh-CN" sz="2400" dirty="0"/>
              <a:t>Point </a:t>
            </a:r>
            <a:r>
              <a:rPr lang="en-US" altLang="zh-CN" sz="2400" dirty="0" err="1"/>
              <a:t>Cross_point</a:t>
            </a:r>
            <a:r>
              <a:rPr lang="en-US" altLang="zh-CN" sz="2400" dirty="0"/>
              <a:t>(Point </a:t>
            </a:r>
            <a:r>
              <a:rPr lang="en-US" altLang="zh-CN" sz="2400" dirty="0" err="1"/>
              <a:t>a,Point</a:t>
            </a:r>
            <a:r>
              <a:rPr lang="en-US" altLang="zh-CN" sz="2400" dirty="0"/>
              <a:t> </a:t>
            </a:r>
            <a:r>
              <a:rPr lang="en-US" altLang="zh-CN" sz="2400" dirty="0" err="1"/>
              <a:t>b,Point</a:t>
            </a:r>
            <a:r>
              <a:rPr lang="en-US" altLang="zh-CN" sz="2400" dirty="0"/>
              <a:t> </a:t>
            </a:r>
            <a:r>
              <a:rPr lang="en-US" altLang="zh-CN" sz="2400" dirty="0" err="1"/>
              <a:t>c,Point</a:t>
            </a:r>
            <a:r>
              <a:rPr lang="en-US" altLang="zh-CN" sz="2400" dirty="0"/>
              <a:t> d){ //Line1:ab,  Line2:cd</a:t>
            </a:r>
          </a:p>
          <a:p>
            <a:pPr marL="0" indent="0">
              <a:buNone/>
            </a:pPr>
            <a:r>
              <a:rPr lang="en-US" altLang="zh-CN" sz="2400" dirty="0"/>
              <a:t>    double s1 = Cross(b-</a:t>
            </a:r>
            <a:r>
              <a:rPr lang="en-US" altLang="zh-CN" sz="2400" dirty="0" err="1"/>
              <a:t>a,c</a:t>
            </a:r>
            <a:r>
              <a:rPr lang="en-US" altLang="zh-CN" sz="2400" dirty="0"/>
              <a:t>-a);</a:t>
            </a:r>
          </a:p>
          <a:p>
            <a:pPr marL="0" indent="0">
              <a:buNone/>
            </a:pPr>
            <a:r>
              <a:rPr lang="en-US" altLang="zh-CN" sz="2400" dirty="0"/>
              <a:t>    double s2 = Cross(b-</a:t>
            </a:r>
            <a:r>
              <a:rPr lang="en-US" altLang="zh-CN" sz="2400" dirty="0" err="1"/>
              <a:t>a,d</a:t>
            </a:r>
            <a:r>
              <a:rPr lang="en-US" altLang="zh-CN" sz="2400" dirty="0"/>
              <a:t>-a);            //</a:t>
            </a:r>
            <a:r>
              <a:rPr lang="zh-CN" altLang="en-US" sz="2400" dirty="0"/>
              <a:t>叉积有正负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return Point(</a:t>
            </a:r>
            <a:r>
              <a:rPr lang="en-US" altLang="zh-CN" sz="2400" dirty="0" err="1"/>
              <a:t>c.x</a:t>
            </a:r>
            <a:r>
              <a:rPr lang="en-US" altLang="zh-CN" sz="2400" dirty="0"/>
              <a:t>*s2-d.x*s1,c.y*s2-d.y*s1)/(s2-s1);</a:t>
            </a:r>
          </a:p>
          <a:p>
            <a:pPr marL="0" indent="0">
              <a:buNone/>
            </a:pPr>
            <a:r>
              <a:rPr lang="en-US" altLang="zh-CN" sz="2400" dirty="0"/>
              <a:t> 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3CA05DC-B6FC-4389-8E69-D96BEC9DF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9154" name="Picture 2" descr="C:\Users\luo\AppData\Local\Temp\ksohtml15192\wps21.png">
            <a:extLst>
              <a:ext uri="{FF2B5EF4-FFF2-40B4-BE49-F238E27FC236}">
                <a16:creationId xmlns:a16="http://schemas.microsoft.com/office/drawing/2014/main" id="{C3A0F4E3-58AA-4B7D-9C83-AF50929206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916832"/>
            <a:ext cx="2331907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07403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787C1E-CD43-4695-B8C3-3DF218BCC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判断两个线段是否相交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3989B2-BFD8-4583-926E-C5F90E250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如果一条线段的两端在另一条线段的两侧，那么两个端点与另一线段的产生的两个叉积正负相反，也就是说两个叉积相乘为负。如果两条线段互相满足这一点，那么就是相交的。</a:t>
            </a:r>
            <a:endParaRPr lang="en-US" altLang="zh-CN" sz="2400" dirty="0"/>
          </a:p>
          <a:p>
            <a:pPr marL="0" indent="0">
              <a:buNone/>
            </a:pPr>
            <a:endParaRPr lang="zh-CN" altLang="en-US" sz="2400" dirty="0"/>
          </a:p>
          <a:p>
            <a:pPr marL="0" indent="0">
              <a:buNone/>
            </a:pPr>
            <a:r>
              <a:rPr lang="en-US" altLang="zh-CN" sz="2000" dirty="0"/>
              <a:t>bool </a:t>
            </a:r>
            <a:r>
              <a:rPr lang="en-US" altLang="zh-CN" sz="2000" dirty="0" err="1"/>
              <a:t>Cross_segment</a:t>
            </a:r>
            <a:r>
              <a:rPr lang="en-US" altLang="zh-CN" sz="2000" dirty="0"/>
              <a:t>(Point </a:t>
            </a:r>
            <a:r>
              <a:rPr lang="en-US" altLang="zh-CN" sz="2000" dirty="0" err="1"/>
              <a:t>a,Point</a:t>
            </a:r>
            <a:r>
              <a:rPr lang="en-US" altLang="zh-CN" sz="2000" dirty="0"/>
              <a:t> </a:t>
            </a:r>
            <a:r>
              <a:rPr lang="en-US" altLang="zh-CN" sz="2000" dirty="0" err="1"/>
              <a:t>b,Point</a:t>
            </a:r>
            <a:r>
              <a:rPr lang="en-US" altLang="zh-CN" sz="2000" dirty="0"/>
              <a:t> </a:t>
            </a:r>
            <a:r>
              <a:rPr lang="en-US" altLang="zh-CN" sz="2000" dirty="0" err="1"/>
              <a:t>c,Point</a:t>
            </a:r>
            <a:r>
              <a:rPr lang="en-US" altLang="zh-CN" sz="2000" dirty="0"/>
              <a:t> d){</a:t>
            </a:r>
          </a:p>
          <a:p>
            <a:pPr marL="0" indent="0">
              <a:buNone/>
            </a:pPr>
            <a:r>
              <a:rPr lang="en-US" altLang="zh-CN" sz="2000" dirty="0"/>
              <a:t>                              //Line1:ab,  Line2:cd</a:t>
            </a:r>
          </a:p>
          <a:p>
            <a:pPr marL="0" indent="0">
              <a:buNone/>
            </a:pPr>
            <a:r>
              <a:rPr lang="en-US" altLang="zh-CN" sz="2000" dirty="0"/>
              <a:t>	double c1=Cross(b-</a:t>
            </a:r>
            <a:r>
              <a:rPr lang="en-US" altLang="zh-CN" sz="2000" dirty="0" err="1"/>
              <a:t>a,c</a:t>
            </a:r>
            <a:r>
              <a:rPr lang="en-US" altLang="zh-CN" sz="2000" dirty="0"/>
              <a:t>-a),c2=Cross(b-</a:t>
            </a:r>
            <a:r>
              <a:rPr lang="en-US" altLang="zh-CN" sz="2000" dirty="0" err="1"/>
              <a:t>a,d</a:t>
            </a:r>
            <a:r>
              <a:rPr lang="en-US" altLang="zh-CN" sz="2000" dirty="0"/>
              <a:t>-a);</a:t>
            </a:r>
          </a:p>
          <a:p>
            <a:pPr marL="0" indent="0">
              <a:buNone/>
            </a:pPr>
            <a:r>
              <a:rPr lang="en-US" altLang="zh-CN" sz="2000" dirty="0"/>
              <a:t>	double d1=Cross(d-</a:t>
            </a:r>
            <a:r>
              <a:rPr lang="en-US" altLang="zh-CN" sz="2000" dirty="0" err="1"/>
              <a:t>c,a</a:t>
            </a:r>
            <a:r>
              <a:rPr lang="en-US" altLang="zh-CN" sz="2000" dirty="0"/>
              <a:t>-c),d2=Cross(d-</a:t>
            </a:r>
            <a:r>
              <a:rPr lang="en-US" altLang="zh-CN" sz="2000" dirty="0" err="1"/>
              <a:t>c,b</a:t>
            </a:r>
            <a:r>
              <a:rPr lang="en-US" altLang="zh-CN" sz="2000" dirty="0"/>
              <a:t>-c);</a:t>
            </a:r>
          </a:p>
          <a:p>
            <a:pPr marL="0" indent="0">
              <a:buNone/>
            </a:pPr>
            <a:r>
              <a:rPr lang="en-US" altLang="zh-CN" sz="2000" dirty="0"/>
              <a:t>	return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(c1)*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(c2)&lt;0 &amp;&amp;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(d1)*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(d2)&lt;0;  </a:t>
            </a:r>
          </a:p>
          <a:p>
            <a:pPr marL="0" indent="0">
              <a:buNone/>
            </a:pPr>
            <a:r>
              <a:rPr lang="en-US" altLang="zh-CN" sz="2000" dirty="0"/>
              <a:t>                                        //1</a:t>
            </a:r>
            <a:r>
              <a:rPr lang="zh-CN" altLang="en-US" sz="2000" dirty="0"/>
              <a:t>相交；</a:t>
            </a:r>
            <a:r>
              <a:rPr lang="en-US" altLang="zh-CN" sz="2000" dirty="0"/>
              <a:t>0</a:t>
            </a:r>
            <a:r>
              <a:rPr lang="zh-CN" altLang="en-US" sz="2000" dirty="0"/>
              <a:t>不相交</a:t>
            </a:r>
          </a:p>
          <a:p>
            <a:pPr marL="0" indent="0">
              <a:buNone/>
            </a:pPr>
            <a:r>
              <a:rPr lang="en-US" altLang="zh-CN" sz="2000" dirty="0"/>
              <a:t>}</a:t>
            </a:r>
            <a:endParaRPr lang="zh-CN" altLang="en-US" sz="20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DD5189-F6E1-47CC-8F49-4AF08CD0F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5971367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55DA71-18BF-48BB-AB2C-5BCC8E1DE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判断点在多边形内部</a:t>
            </a:r>
            <a:endParaRPr lang="zh-CN" altLang="en-US" sz="2800" dirty="0">
              <a:solidFill>
                <a:srgbClr val="0070C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752318-62B2-4760-AA45-FE455FF79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zh-CN" altLang="en-US" sz="2400" dirty="0"/>
              <a:t>转角法：把点</a:t>
            </a:r>
            <a:r>
              <a:rPr lang="en-US" altLang="zh-CN" sz="2400" dirty="0"/>
              <a:t>P</a:t>
            </a:r>
            <a:r>
              <a:rPr lang="zh-CN" altLang="en-US" sz="2400" dirty="0"/>
              <a:t>和多边形的每个点连接，逐个计算角度，绕多边形一周，看多边形相对于这个点总共转了多少度。如果是</a:t>
            </a:r>
            <a:r>
              <a:rPr lang="en-US" altLang="zh-CN" sz="2400" dirty="0"/>
              <a:t>360</a:t>
            </a:r>
            <a:r>
              <a:rPr lang="zh-CN" altLang="en-US" sz="2400" dirty="0"/>
              <a:t>度，说明点在多边形内；如果是</a:t>
            </a:r>
            <a:r>
              <a:rPr lang="en-US" altLang="zh-CN" sz="2400" dirty="0"/>
              <a:t>0</a:t>
            </a:r>
            <a:r>
              <a:rPr lang="zh-CN" altLang="en-US" sz="2400" dirty="0"/>
              <a:t>度，说明点在多边形外；如果是</a:t>
            </a:r>
            <a:r>
              <a:rPr lang="en-US" altLang="zh-CN" sz="2400" dirty="0"/>
              <a:t>180</a:t>
            </a:r>
            <a:r>
              <a:rPr lang="zh-CN" altLang="en-US" sz="2400" dirty="0"/>
              <a:t>度，说明点在多边形边界上。</a:t>
            </a:r>
            <a:endParaRPr lang="en-US" altLang="zh-CN" sz="2400" dirty="0"/>
          </a:p>
          <a:p>
            <a:endParaRPr lang="zh-CN" altLang="en-US" sz="2400" dirty="0"/>
          </a:p>
          <a:p>
            <a:pPr marL="0" indent="0">
              <a:buNone/>
            </a:pPr>
            <a:r>
              <a:rPr lang="en-US" altLang="zh-CN" sz="2400" dirty="0"/>
              <a:t>c = Cross(P-j,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-j)    </a:t>
            </a:r>
          </a:p>
          <a:p>
            <a:pPr marL="0" indent="0">
              <a:buNone/>
            </a:pPr>
            <a:r>
              <a:rPr lang="en-US" altLang="zh-CN" sz="2400" dirty="0"/>
              <a:t>u = </a:t>
            </a:r>
            <a:r>
              <a:rPr lang="en-US" altLang="zh-CN" sz="2400" dirty="0" err="1"/>
              <a:t>i.y</a:t>
            </a:r>
            <a:r>
              <a:rPr lang="en-US" altLang="zh-CN" sz="2400" dirty="0"/>
              <a:t> – </a:t>
            </a:r>
            <a:r>
              <a:rPr lang="en-US" altLang="zh-CN" sz="2400" dirty="0" err="1"/>
              <a:t>P.y</a:t>
            </a:r>
            <a:r>
              <a:rPr lang="en-US" altLang="zh-CN" sz="2400" dirty="0"/>
              <a:t>          </a:t>
            </a:r>
          </a:p>
          <a:p>
            <a:pPr marL="0" indent="0">
              <a:buNone/>
            </a:pPr>
            <a:r>
              <a:rPr lang="en-US" altLang="zh-CN" sz="2400" dirty="0"/>
              <a:t>v = </a:t>
            </a:r>
            <a:r>
              <a:rPr lang="en-US" altLang="zh-CN" sz="2400" dirty="0" err="1"/>
              <a:t>j.y</a:t>
            </a:r>
            <a:r>
              <a:rPr lang="en-US" altLang="zh-CN" sz="2400" dirty="0"/>
              <a:t> – </a:t>
            </a:r>
            <a:r>
              <a:rPr lang="en-US" altLang="zh-CN" sz="2400" dirty="0" err="1"/>
              <a:t>P.y</a:t>
            </a:r>
            <a:endParaRPr lang="en-US" altLang="zh-CN" sz="2400" dirty="0"/>
          </a:p>
          <a:p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42C5E8E-981E-45DA-B6B8-EAA5F0BF8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0180" name="Picture 4" descr="C:\Users\luo\AppData\Local\Temp\ksohtml15192\wps23.png">
            <a:extLst>
              <a:ext uri="{FF2B5EF4-FFF2-40B4-BE49-F238E27FC236}">
                <a16:creationId xmlns:a16="http://schemas.microsoft.com/office/drawing/2014/main" id="{2D11FB01-6A41-47A0-9292-E2381C50E4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3354387"/>
            <a:ext cx="4914900" cy="20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2240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FA99EF-77B9-4207-8F79-58972973B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求多边形的面积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58B29D-045B-452E-AAC5-3D0CD73A2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16" y="3212976"/>
            <a:ext cx="8579296" cy="2913187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400" dirty="0"/>
              <a:t>double </a:t>
            </a:r>
            <a:r>
              <a:rPr lang="en-US" altLang="zh-CN" sz="2400" dirty="0" err="1"/>
              <a:t>Polygon_area</a:t>
            </a:r>
            <a:r>
              <a:rPr lang="en-US" altLang="zh-CN" sz="2400" dirty="0"/>
              <a:t>(Point *p, int n){   //Point *p</a:t>
            </a:r>
            <a:r>
              <a:rPr lang="zh-CN" altLang="en-US" sz="2400" dirty="0"/>
              <a:t>表示多边形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double area = 0;</a:t>
            </a:r>
          </a:p>
          <a:p>
            <a:pPr marL="0" indent="0">
              <a:buNone/>
            </a:pPr>
            <a:r>
              <a:rPr lang="en-US" altLang="zh-CN" sz="2400" dirty="0"/>
              <a:t>    for(int </a:t>
            </a:r>
            <a:r>
              <a:rPr lang="en-US" altLang="zh-CN" sz="2400" dirty="0" err="1"/>
              <a:t>i</a:t>
            </a:r>
            <a:r>
              <a:rPr lang="en-US" altLang="zh-CN" sz="2400" dirty="0"/>
              <a:t> = 0;i &lt; </a:t>
            </a:r>
            <a:r>
              <a:rPr lang="en-US" altLang="zh-CN" sz="2400" dirty="0" err="1"/>
              <a:t>n;i</a:t>
            </a:r>
            <a:r>
              <a:rPr lang="en-US" altLang="zh-CN" sz="2400" dirty="0"/>
              <a:t>++)</a:t>
            </a:r>
          </a:p>
          <a:p>
            <a:pPr marL="0" indent="0">
              <a:buNone/>
            </a:pPr>
            <a:r>
              <a:rPr lang="en-US" altLang="zh-CN" sz="2400" dirty="0"/>
              <a:t>        area += Cross(p[</a:t>
            </a:r>
            <a:r>
              <a:rPr lang="en-US" altLang="zh-CN" sz="2400" dirty="0" err="1"/>
              <a:t>i</a:t>
            </a:r>
            <a:r>
              <a:rPr lang="en-US" altLang="zh-CN" sz="2400" dirty="0"/>
              <a:t>],p[(i+1)%n]);</a:t>
            </a:r>
          </a:p>
          <a:p>
            <a:pPr marL="0" indent="0">
              <a:buNone/>
            </a:pPr>
            <a:r>
              <a:rPr lang="en-US" altLang="zh-CN" sz="2400" dirty="0"/>
              <a:t>    return area/2;  //</a:t>
            </a:r>
            <a:r>
              <a:rPr lang="zh-CN" altLang="en-US" sz="2400" dirty="0"/>
              <a:t>面积有正负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ADDDAA9-4C8D-41C7-8853-DAFBE1DB1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1202" name="Picture 2" descr="C:\Users\luo\AppData\Local\Temp\ksohtml15192\wps24.png">
            <a:extLst>
              <a:ext uri="{FF2B5EF4-FFF2-40B4-BE49-F238E27FC236}">
                <a16:creationId xmlns:a16="http://schemas.microsoft.com/office/drawing/2014/main" id="{3BF5F2ED-24CC-4C8C-A022-B8F3E03CEB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276" y="1471860"/>
            <a:ext cx="6996140" cy="1453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46610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8D3245-3667-4187-8AAE-19305BE11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凸包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292218-B092-402F-9DD0-D5C535AC0D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凸包问题：给定一些点，求能把所有这些点包含在内的面积最小的多边形。</a:t>
            </a:r>
          </a:p>
          <a:p>
            <a:r>
              <a:rPr lang="en-US" altLang="zh-CN" sz="2800" dirty="0"/>
              <a:t>Andrew</a:t>
            </a:r>
            <a:r>
              <a:rPr lang="zh-CN" altLang="en-US" sz="2800" dirty="0"/>
              <a:t>算法。算法做两次扫描，先从最左边的点沿“下凸包”扫描到最右边，再从最右边的点沿“上凸包”扫描到最左边，“上凸包”和“下凸包”合起来就是完整的凸包。</a:t>
            </a:r>
          </a:p>
          <a:p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18B0658-AE57-4C8D-9B87-7295C5CDE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04715040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46E3A1-8CA3-44E6-923B-0CD7B9933C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924944"/>
            <a:ext cx="8229600" cy="2808312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）把所有点按照横坐标</a:t>
            </a:r>
            <a:r>
              <a:rPr lang="en-US" altLang="zh-CN" sz="2400" i="1" dirty="0"/>
              <a:t>x</a:t>
            </a:r>
            <a:r>
              <a:rPr lang="zh-CN" altLang="en-US" sz="2400" dirty="0"/>
              <a:t>从小到大进行排序，如果</a:t>
            </a:r>
            <a:r>
              <a:rPr lang="en-US" altLang="zh-CN" sz="2400" i="1" dirty="0"/>
              <a:t>x</a:t>
            </a:r>
            <a:r>
              <a:rPr lang="zh-CN" altLang="en-US" sz="2400" dirty="0"/>
              <a:t>相同，按</a:t>
            </a:r>
            <a:r>
              <a:rPr lang="en-US" altLang="zh-CN" sz="2400" i="1" dirty="0"/>
              <a:t>y</a:t>
            </a:r>
            <a:r>
              <a:rPr lang="zh-CN" altLang="en-US" sz="2400" dirty="0"/>
              <a:t>从小到大排序。得到序列</a:t>
            </a:r>
            <a:r>
              <a:rPr lang="en-US" altLang="zh-CN" sz="2400" dirty="0"/>
              <a:t>{p</a:t>
            </a:r>
            <a:r>
              <a:rPr lang="en-US" altLang="zh-CN" sz="2400" baseline="-25000" dirty="0"/>
              <a:t>0</a:t>
            </a:r>
            <a:r>
              <a:rPr lang="en-US" altLang="zh-CN" sz="2400" dirty="0"/>
              <a:t>, p</a:t>
            </a:r>
            <a:r>
              <a:rPr lang="en-US" altLang="zh-CN" sz="2400" baseline="-25000" dirty="0"/>
              <a:t>1</a:t>
            </a:r>
            <a:r>
              <a:rPr lang="en-US" altLang="zh-CN" sz="2400" dirty="0"/>
              <a:t>, p</a:t>
            </a:r>
            <a:r>
              <a:rPr lang="en-US" altLang="zh-CN" sz="2400" baseline="-25000" dirty="0"/>
              <a:t>2</a:t>
            </a:r>
            <a:r>
              <a:rPr lang="en-US" altLang="zh-CN" sz="2400" dirty="0"/>
              <a:t>, ..., p</a:t>
            </a:r>
            <a:r>
              <a:rPr lang="en-US" altLang="zh-CN" sz="2400" baseline="-25000" dirty="0"/>
              <a:t>m</a:t>
            </a:r>
            <a:r>
              <a:rPr lang="en-US" altLang="zh-CN" sz="2400" dirty="0"/>
              <a:t>}</a:t>
            </a:r>
            <a:r>
              <a:rPr lang="zh-CN" altLang="en-US" sz="2400" dirty="0"/>
              <a:t>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）从左到右扫描所有点，求“下凸包”。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0</a:t>
            </a:r>
            <a:r>
              <a:rPr lang="zh-CN" altLang="en-US" sz="2400" dirty="0"/>
              <a:t>一定在凸包上，它是凸包的最左边的顶点，从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0</a:t>
            </a:r>
            <a:r>
              <a:rPr lang="zh-CN" altLang="en-US" sz="2400" dirty="0"/>
              <a:t>开始，依次检查</a:t>
            </a:r>
            <a:r>
              <a:rPr lang="en-US" altLang="zh-CN" sz="2400" dirty="0"/>
              <a:t>{p</a:t>
            </a:r>
            <a:r>
              <a:rPr lang="en-US" altLang="zh-CN" sz="2400" baseline="-25000" dirty="0"/>
              <a:t>1</a:t>
            </a:r>
            <a:r>
              <a:rPr lang="en-US" altLang="zh-CN" sz="2400" dirty="0"/>
              <a:t>, p</a:t>
            </a:r>
            <a:r>
              <a:rPr lang="en-US" altLang="zh-CN" sz="2400" baseline="-25000" dirty="0"/>
              <a:t>2</a:t>
            </a:r>
            <a:r>
              <a:rPr lang="en-US" altLang="zh-CN" sz="2400" dirty="0"/>
              <a:t>, ..., p</a:t>
            </a:r>
            <a:r>
              <a:rPr lang="en-US" altLang="zh-CN" sz="2400" baseline="-25000" dirty="0"/>
              <a:t>m</a:t>
            </a:r>
            <a:r>
              <a:rPr lang="en-US" altLang="zh-CN" sz="2400" dirty="0"/>
              <a:t>}</a:t>
            </a:r>
            <a:r>
              <a:rPr lang="zh-CN" altLang="en-US" sz="2400" dirty="0"/>
              <a:t>，扩展出“下凸包”。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）从右到左重新扫描所有点，求“上凸包”。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20C9DBC-5AB5-418E-AF17-EE3792D73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2226" name="Picture 2" descr="C:\Users\luo\AppData\Local\Temp\ksohtml15192\wps25.png">
            <a:extLst>
              <a:ext uri="{FF2B5EF4-FFF2-40B4-BE49-F238E27FC236}">
                <a16:creationId xmlns:a16="http://schemas.microsoft.com/office/drawing/2014/main" id="{CA4FA9DC-F5CE-4748-8BE0-DBA82D9FA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764704"/>
            <a:ext cx="6814127" cy="1584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2107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07A6A2-F930-426A-B4EA-8C3E9957D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808" y="476673"/>
            <a:ext cx="3610744" cy="648071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说明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B05759-5B33-427C-97F0-20FC11253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0768"/>
            <a:ext cx="8435280" cy="3240359"/>
          </a:xfrm>
        </p:spPr>
        <p:txBody>
          <a:bodyPr/>
          <a:lstStyle/>
          <a:p>
            <a:r>
              <a:rPr lang="zh-CN" altLang="en-US" sz="2800" dirty="0"/>
              <a:t>几何题常常需要用到“模板”。</a:t>
            </a:r>
            <a:endParaRPr lang="en-US" altLang="zh-CN" sz="2800" dirty="0"/>
          </a:p>
          <a:p>
            <a:r>
              <a:rPr lang="zh-CN" altLang="en-US" sz="2800" dirty="0"/>
              <a:t>本</a:t>
            </a:r>
            <a:r>
              <a:rPr lang="en-US" altLang="zh-CN" sz="2800" dirty="0"/>
              <a:t>ppt</a:t>
            </a:r>
            <a:r>
              <a:rPr lang="zh-CN" altLang="en-US" sz="2800" dirty="0"/>
              <a:t>是一个概览，介绍了常用的几何模板。</a:t>
            </a:r>
            <a:endParaRPr lang="en-US" altLang="zh-CN" sz="2800" dirty="0"/>
          </a:p>
          <a:p>
            <a:r>
              <a:rPr lang="zh-CN" altLang="en-US" sz="2800" dirty="0"/>
              <a:t>很多地方省去了证明，有关证明，请阅读教材</a:t>
            </a:r>
            <a:r>
              <a:rPr lang="en-US" altLang="zh-CN" sz="2800" dirty="0"/>
              <a:t>《</a:t>
            </a:r>
            <a:r>
              <a:rPr lang="zh-CN" altLang="en-US" sz="2800" dirty="0"/>
              <a:t>算法竞赛入门到进阶</a:t>
            </a:r>
            <a:r>
              <a:rPr lang="en-US" altLang="zh-CN" sz="2800" dirty="0"/>
              <a:t>》</a:t>
            </a:r>
            <a:r>
              <a:rPr lang="zh-CN" altLang="en-US" sz="2800" dirty="0"/>
              <a:t>。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0684EBA-8AF2-4E47-8F9D-EB25DFFED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AE1275C-A50A-4C30-99CD-02F60CC45D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93096"/>
            <a:ext cx="9144000" cy="159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96085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206510-F2B8-4109-90D6-87D03BBF3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最近点对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287671-6334-46DE-89DB-F79160AB3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平面最近点对问题：给定平面上</a:t>
            </a:r>
            <a:r>
              <a:rPr lang="en-US" altLang="zh-CN" sz="2400" dirty="0"/>
              <a:t>n</a:t>
            </a:r>
            <a:r>
              <a:rPr lang="zh-CN" altLang="en-US" sz="2400" dirty="0"/>
              <a:t>个点，找出距离最近的两个点。</a:t>
            </a:r>
          </a:p>
          <a:p>
            <a:r>
              <a:rPr lang="zh-CN" altLang="en-US" sz="2400" dirty="0"/>
              <a:t>分治法：</a:t>
            </a:r>
          </a:p>
          <a:p>
            <a:pPr marL="400050" lvl="1" indent="0">
              <a:buNone/>
            </a:pPr>
            <a:r>
              <a:rPr lang="zh-CN" altLang="en-US" sz="2400" b="1" dirty="0"/>
              <a:t>划分</a:t>
            </a:r>
            <a:r>
              <a:rPr lang="zh-CN" altLang="en-US" sz="2400" dirty="0"/>
              <a:t>。把点的集合</a:t>
            </a:r>
            <a:r>
              <a:rPr lang="en-US" altLang="zh-CN" sz="2400" dirty="0"/>
              <a:t>S</a:t>
            </a:r>
            <a:r>
              <a:rPr lang="zh-CN" altLang="en-US" sz="2400" dirty="0"/>
              <a:t>平均分成两个子集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和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（按点的</a:t>
            </a:r>
            <a:r>
              <a:rPr lang="en-US" altLang="zh-CN" sz="2400" dirty="0"/>
              <a:t>x</a:t>
            </a:r>
            <a:r>
              <a:rPr lang="zh-CN" altLang="en-US" sz="2400" dirty="0"/>
              <a:t>坐标排序，然后按</a:t>
            </a:r>
            <a:r>
              <a:rPr lang="en-US" altLang="zh-CN" sz="2400" dirty="0"/>
              <a:t>x</a:t>
            </a:r>
            <a:r>
              <a:rPr lang="zh-CN" altLang="en-US" sz="2400" dirty="0"/>
              <a:t>的大小分成两半），然后每个子集再划分成更小的两个子集，递归这个过程，直到子集中只有</a:t>
            </a:r>
            <a:r>
              <a:rPr lang="en-US" altLang="zh-CN" sz="2400" dirty="0"/>
              <a:t>1</a:t>
            </a:r>
            <a:r>
              <a:rPr lang="zh-CN" altLang="en-US" sz="2400" dirty="0"/>
              <a:t>个点或</a:t>
            </a:r>
            <a:r>
              <a:rPr lang="en-US" altLang="zh-CN" sz="2400" dirty="0"/>
              <a:t>2</a:t>
            </a:r>
            <a:r>
              <a:rPr lang="zh-CN" altLang="en-US" sz="2400" dirty="0"/>
              <a:t>个点。</a:t>
            </a:r>
          </a:p>
          <a:p>
            <a:pPr marL="400050" lvl="1" indent="0">
              <a:buNone/>
            </a:pPr>
            <a:r>
              <a:rPr lang="zh-CN" altLang="en-US" sz="2400" b="1" dirty="0"/>
              <a:t>解决</a:t>
            </a:r>
            <a:r>
              <a:rPr lang="zh-CN" altLang="en-US" sz="2400" dirty="0"/>
              <a:t>。在每个子集中递归地求最近点对。</a:t>
            </a:r>
          </a:p>
          <a:p>
            <a:pPr marL="400050" lvl="1" indent="0">
              <a:buNone/>
            </a:pPr>
            <a:r>
              <a:rPr lang="zh-CN" altLang="en-US" sz="2400" b="1" dirty="0"/>
              <a:t>合并</a:t>
            </a:r>
            <a:r>
              <a:rPr lang="zh-CN" altLang="en-US" sz="2400" dirty="0"/>
              <a:t>。求出子集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和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的最接近点对后，合并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和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。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6C52433-5E2A-49AD-8962-93906701E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6927013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385166-093C-4FD0-8AB7-48A73200B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0564" y="699745"/>
            <a:ext cx="4762872" cy="685801"/>
          </a:xfrm>
        </p:spPr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合并时有两种情况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5A448C-5D7A-43FD-9198-2D016A3F44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）集合 </a:t>
            </a:r>
            <a:r>
              <a:rPr lang="en-US" altLang="zh-CN" sz="2400" dirty="0"/>
              <a:t>S </a:t>
            </a:r>
            <a:r>
              <a:rPr lang="zh-CN" altLang="en-US" sz="2400" dirty="0"/>
              <a:t>中的最近点对在子集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内部或者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内部，那么可以简单地直接合并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和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）这两个点一个在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中，一个在 </a:t>
            </a:r>
            <a:r>
              <a:rPr lang="en-US" altLang="zh-CN" sz="2400" dirty="0"/>
              <a:t>S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中，不能简单合并。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C57AB2-EED8-4554-B578-A62EAD6E5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3250" name="Picture 2" descr="C:\Users\luo\AppData\Local\Temp\ksohtml15192\wps26.png">
            <a:extLst>
              <a:ext uri="{FF2B5EF4-FFF2-40B4-BE49-F238E27FC236}">
                <a16:creationId xmlns:a16="http://schemas.microsoft.com/office/drawing/2014/main" id="{75366F80-C4BB-4C18-B87D-FB72B0EEE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3212976"/>
            <a:ext cx="5904656" cy="2532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67701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5C5218-4A14-42EB-8B3A-8BA892006C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旋转卡壳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620FE2-AEC4-40E5-B816-207FA97A0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99" y="5239138"/>
            <a:ext cx="8368502" cy="821284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/>
              <a:t>(1)</a:t>
            </a:r>
            <a:r>
              <a:rPr lang="zh-CN" altLang="en-US" sz="2000" dirty="0"/>
              <a:t>凸包最大距离点对    </a:t>
            </a:r>
            <a:r>
              <a:rPr lang="en-US" altLang="zh-CN" sz="2000" dirty="0"/>
              <a:t>(2)</a:t>
            </a:r>
            <a:r>
              <a:rPr lang="zh-CN" altLang="en-US" sz="2000" dirty="0"/>
              <a:t>凸包最短距离点对    </a:t>
            </a:r>
            <a:r>
              <a:rPr lang="en-US" altLang="zh-CN" sz="2000" dirty="0"/>
              <a:t>(3)</a:t>
            </a:r>
            <a:r>
              <a:rPr lang="zh-CN" altLang="en-US" sz="2000" dirty="0"/>
              <a:t>最小面积外接矩形    </a:t>
            </a:r>
            <a:endParaRPr lang="en-US" altLang="zh-CN" sz="2000" dirty="0"/>
          </a:p>
          <a:p>
            <a:pPr marL="0" indent="0">
              <a:buNone/>
            </a:pPr>
            <a:r>
              <a:rPr lang="en-US" altLang="zh-CN" sz="2000" dirty="0"/>
              <a:t>(4)</a:t>
            </a:r>
            <a:r>
              <a:rPr lang="zh-CN" altLang="en-US" sz="2000" dirty="0"/>
              <a:t>最小周长外接矩形    </a:t>
            </a:r>
            <a:r>
              <a:rPr lang="en-US" altLang="zh-CN" sz="2000" dirty="0"/>
              <a:t>(5)</a:t>
            </a:r>
            <a:r>
              <a:rPr lang="zh-CN" altLang="en-US" sz="2000" dirty="0"/>
              <a:t>凸包间的最大距离    </a:t>
            </a:r>
            <a:r>
              <a:rPr lang="en-US" altLang="zh-CN" sz="2000" dirty="0"/>
              <a:t>(6)</a:t>
            </a:r>
            <a:r>
              <a:rPr lang="zh-CN" altLang="en-US" sz="2000" dirty="0"/>
              <a:t>凸包间的最小距离</a:t>
            </a:r>
          </a:p>
          <a:p>
            <a:pPr marL="0" indent="0">
              <a:buNone/>
            </a:pPr>
            <a:endParaRPr lang="zh-CN" altLang="en-US" sz="20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A4B6BB9-1210-4620-B383-39B5D7F73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4274" name="Picture 2" descr="C:\Users\luo\AppData\Local\Temp\ksohtml15192\wps27.png">
            <a:extLst>
              <a:ext uri="{FF2B5EF4-FFF2-40B4-BE49-F238E27FC236}">
                <a16:creationId xmlns:a16="http://schemas.microsoft.com/office/drawing/2014/main" id="{6722FC6D-C1B1-4EEF-817C-78B346C435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37" y="1185883"/>
            <a:ext cx="7781925" cy="384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438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F16BA6-B5E9-4E6F-90EB-1FA478054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FF0000"/>
                </a:solidFill>
              </a:rPr>
              <a:t>半平面交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3D17E6-3151-4063-ACFF-CDC428073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半平面就是平面的一半。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一个半平面用一条有向直线来定义。</a:t>
            </a:r>
            <a:endParaRPr lang="en-US" altLang="zh-CN" sz="2800" dirty="0"/>
          </a:p>
          <a:p>
            <a:pPr marL="0" indent="0">
              <a:buNone/>
            </a:pPr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pPr marL="0" indent="0" algn="ctr">
              <a:buNone/>
            </a:pPr>
            <a:r>
              <a:rPr lang="en-US" altLang="zh-CN" sz="2000" dirty="0"/>
              <a:t>(1)</a:t>
            </a:r>
            <a:r>
              <a:rPr lang="zh-CN" altLang="en-US" sz="2000" dirty="0"/>
              <a:t>围成一个凸多边形   </a:t>
            </a:r>
            <a:r>
              <a:rPr lang="en-US" altLang="zh-CN" sz="2000" dirty="0"/>
              <a:t>(2)</a:t>
            </a:r>
            <a:r>
              <a:rPr lang="zh-CN" altLang="en-US" sz="2000" dirty="0"/>
              <a:t>新的凸多边形   </a:t>
            </a:r>
            <a:r>
              <a:rPr lang="en-US" altLang="zh-CN" sz="2000" dirty="0"/>
              <a:t>(3)</a:t>
            </a:r>
            <a:r>
              <a:rPr lang="zh-CN" altLang="en-US" sz="2000" dirty="0"/>
              <a:t>不闭合的情况</a:t>
            </a:r>
          </a:p>
          <a:p>
            <a:endParaRPr lang="zh-CN" altLang="en-US" sz="2800" dirty="0"/>
          </a:p>
          <a:p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EEB285-4D26-4F1A-BF82-6113CF3C0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5298" name="Picture 2" descr="C:\Users\luo\AppData\Local\Temp\ksohtml15192\wps28.png">
            <a:extLst>
              <a:ext uri="{FF2B5EF4-FFF2-40B4-BE49-F238E27FC236}">
                <a16:creationId xmlns:a16="http://schemas.microsoft.com/office/drawing/2014/main" id="{2FF5D230-E8E5-439D-975F-2138ED483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512" y="3140968"/>
            <a:ext cx="55149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7403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215780-8755-4757-AF19-27721BB70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半平面交算法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55BDE2-3052-4E82-8BB2-968907C4F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）对所有半平面按极角排序。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）初始时，加入第</a:t>
            </a:r>
            <a:r>
              <a:rPr lang="en-US" altLang="zh-CN" sz="2400" dirty="0"/>
              <a:t>1</a:t>
            </a:r>
            <a:r>
              <a:rPr lang="zh-CN" altLang="en-US" sz="2400" dirty="0"/>
              <a:t>个半平面，双端队列的首和尾部都指向它。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）逐个加入和处理半平面。下图演示了基本情况，原来半平面只有</a:t>
            </a:r>
            <a:r>
              <a:rPr lang="en-US" altLang="zh-CN" sz="2400" dirty="0"/>
              <a:t>1</a:t>
            </a:r>
            <a:r>
              <a:rPr lang="zh-CN" altLang="en-US" sz="2400" dirty="0"/>
              <a:t>和</a:t>
            </a:r>
            <a:r>
              <a:rPr lang="en-US" altLang="zh-CN" sz="2400" dirty="0"/>
              <a:t>2</a:t>
            </a:r>
            <a:r>
              <a:rPr lang="zh-CN" altLang="en-US" sz="2400" dirty="0"/>
              <a:t>，加入半平面</a:t>
            </a:r>
            <a:r>
              <a:rPr lang="en-US" altLang="zh-CN" sz="2400" dirty="0"/>
              <a:t>3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 algn="ctr">
              <a:buNone/>
            </a:pPr>
            <a:endParaRPr lang="en-US" altLang="zh-CN" sz="1800" dirty="0"/>
          </a:p>
          <a:p>
            <a:pPr marL="0" indent="0" algn="ctr">
              <a:buNone/>
            </a:pPr>
            <a:r>
              <a:rPr lang="zh-CN" altLang="en-US" sz="2400" dirty="0"/>
              <a:t>在半平面</a:t>
            </a:r>
            <a:r>
              <a:rPr lang="en-US" altLang="zh-CN" sz="2400" dirty="0"/>
              <a:t>1</a:t>
            </a:r>
            <a:r>
              <a:rPr lang="zh-CN" altLang="en-US" sz="2400" dirty="0"/>
              <a:t>和</a:t>
            </a:r>
            <a:r>
              <a:rPr lang="en-US" altLang="zh-CN" sz="2400" dirty="0"/>
              <a:t>2</a:t>
            </a:r>
            <a:r>
              <a:rPr lang="zh-CN" altLang="en-US" sz="2400" dirty="0"/>
              <a:t>上加入半平面</a:t>
            </a:r>
            <a:r>
              <a:rPr lang="en-US" altLang="zh-CN" sz="2400" dirty="0"/>
              <a:t>3</a:t>
            </a:r>
            <a:r>
              <a:rPr lang="zh-CN" altLang="en-US" sz="2400" dirty="0"/>
              <a:t>的四种情况</a:t>
            </a:r>
          </a:p>
          <a:p>
            <a:pPr marL="0" indent="0">
              <a:buNone/>
            </a:pP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CA63054-8FF1-4CA2-A620-FF6EFE9B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6322" name="Picture 2" descr="C:\Users\luo\AppData\Local\Temp\ksohtml15192\wps29.png">
            <a:extLst>
              <a:ext uri="{FF2B5EF4-FFF2-40B4-BE49-F238E27FC236}">
                <a16:creationId xmlns:a16="http://schemas.microsoft.com/office/drawing/2014/main" id="{B57ECE5A-2A63-483F-B303-C25E82F67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46" y="3810000"/>
            <a:ext cx="89154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70756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AAC652-CC1A-4BAF-9178-D2BC1705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811" y="703040"/>
            <a:ext cx="8229600" cy="778098"/>
          </a:xfrm>
        </p:spPr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半平面交例题：</a:t>
            </a:r>
            <a:r>
              <a:rPr lang="en-US" altLang="zh-CN" sz="3200" dirty="0" err="1">
                <a:solidFill>
                  <a:srgbClr val="0070C0"/>
                </a:solidFill>
              </a:rPr>
              <a:t>hdu</a:t>
            </a:r>
            <a:r>
              <a:rPr lang="en-US" altLang="zh-CN" sz="3200" dirty="0">
                <a:solidFill>
                  <a:srgbClr val="0070C0"/>
                </a:solidFill>
              </a:rPr>
              <a:t> 2297 Run</a:t>
            </a:r>
            <a:endParaRPr lang="zh-CN" altLang="en-US" sz="3200" dirty="0">
              <a:solidFill>
                <a:srgbClr val="0070C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F38414-3988-4F83-92F1-5922F5D2C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800" dirty="0"/>
              <a:t>n</a:t>
            </a:r>
            <a:r>
              <a:rPr lang="zh-CN" altLang="en-US" sz="2800" dirty="0"/>
              <a:t>个人（</a:t>
            </a:r>
            <a:r>
              <a:rPr lang="en-US" altLang="zh-CN" sz="2800" dirty="0"/>
              <a:t>0&lt;n≤50000</a:t>
            </a:r>
            <a:r>
              <a:rPr lang="zh-CN" altLang="en-US" sz="2800" dirty="0"/>
              <a:t>）在一条笔直的路上跑马拉松。设初始时，每个人处于不同的位置，然后每个人都以自己的恒定速度不停地往前跑。</a:t>
            </a:r>
          </a:p>
          <a:p>
            <a:r>
              <a:rPr lang="zh-CN" altLang="en-US" sz="2800" dirty="0"/>
              <a:t>给定这</a:t>
            </a:r>
            <a:r>
              <a:rPr lang="en-US" altLang="zh-CN" sz="2800" dirty="0"/>
              <a:t>n</a:t>
            </a:r>
            <a:r>
              <a:rPr lang="zh-CN" altLang="en-US" sz="2800" dirty="0"/>
              <a:t>个人的初始位置和速度，问有多少人可能在某时刻成为第一。</a:t>
            </a:r>
          </a:p>
          <a:p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BC977D1-D3FE-4446-BD82-E57E3EB86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0664621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5D249BF-6E4F-4FEF-B018-5D76D4A9F6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48680"/>
            <a:ext cx="8229600" cy="5577483"/>
          </a:xfrm>
        </p:spPr>
        <p:txBody>
          <a:bodyPr/>
          <a:lstStyle/>
          <a:p>
            <a:r>
              <a:rPr lang="zh-CN" altLang="en-US" sz="2400" dirty="0"/>
              <a:t>这一题是半平面交的裸题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pPr algn="ctr"/>
            <a:r>
              <a:rPr lang="en-US" altLang="zh-CN" sz="2000" dirty="0"/>
              <a:t>(1)B</a:t>
            </a:r>
            <a:r>
              <a:rPr lang="zh-CN" altLang="en-US" sz="2000" dirty="0"/>
              <a:t>追赶</a:t>
            </a:r>
            <a:r>
              <a:rPr lang="en-US" altLang="zh-CN" sz="2000" dirty="0"/>
              <a:t>A                   (2)</a:t>
            </a:r>
            <a:r>
              <a:rPr lang="zh-CN" altLang="en-US" sz="2000" dirty="0"/>
              <a:t>半平面交</a:t>
            </a:r>
          </a:p>
          <a:p>
            <a:r>
              <a:rPr lang="zh-CN" altLang="en-US" sz="2400" dirty="0"/>
              <a:t>图</a:t>
            </a:r>
            <a:r>
              <a:rPr lang="en-US" altLang="zh-CN" sz="2400" dirty="0"/>
              <a:t>(1)</a:t>
            </a:r>
            <a:r>
              <a:rPr lang="zh-CN" altLang="en-US" sz="2400" dirty="0"/>
              <a:t>中的两条直线是两个人</a:t>
            </a:r>
            <a:r>
              <a:rPr lang="en-US" altLang="zh-CN" sz="2400" dirty="0"/>
              <a:t>A</a:t>
            </a:r>
            <a:r>
              <a:rPr lang="zh-CN" altLang="en-US" sz="2400" dirty="0"/>
              <a:t>和</a:t>
            </a:r>
            <a:r>
              <a:rPr lang="en-US" altLang="zh-CN" sz="2400" dirty="0"/>
              <a:t>B</a:t>
            </a:r>
            <a:r>
              <a:rPr lang="zh-CN" altLang="en-US" sz="2400" dirty="0"/>
              <a:t>的运动轨迹，交叉点</a:t>
            </a:r>
            <a:r>
              <a:rPr lang="en-US" altLang="zh-CN" sz="2400" i="1" dirty="0"/>
              <a:t>k</a:t>
            </a:r>
            <a:r>
              <a:rPr lang="zh-CN" altLang="en-US" sz="2400" dirty="0"/>
              <a:t>是</a:t>
            </a:r>
            <a:r>
              <a:rPr lang="en-US" altLang="zh-CN" sz="2400" dirty="0"/>
              <a:t>B</a:t>
            </a:r>
            <a:r>
              <a:rPr lang="zh-CN" altLang="en-US" sz="2400" dirty="0"/>
              <a:t>追上</a:t>
            </a:r>
            <a:r>
              <a:rPr lang="en-US" altLang="zh-CN" sz="2400" dirty="0"/>
              <a:t>A</a:t>
            </a:r>
            <a:r>
              <a:rPr lang="zh-CN" altLang="en-US" sz="2400" dirty="0"/>
              <a:t>的点。</a:t>
            </a:r>
          </a:p>
          <a:p>
            <a:r>
              <a:rPr lang="zh-CN" altLang="en-US" sz="2400" dirty="0"/>
              <a:t>如果有</a:t>
            </a:r>
            <a:r>
              <a:rPr lang="en-US" altLang="zh-CN" sz="2400" dirty="0"/>
              <a:t>n</a:t>
            </a:r>
            <a:r>
              <a:rPr lang="zh-CN" altLang="en-US" sz="2400" dirty="0"/>
              <a:t>个人，那么就有</a:t>
            </a:r>
            <a:r>
              <a:rPr lang="en-US" altLang="zh-CN" sz="2400" dirty="0"/>
              <a:t>n</a:t>
            </a:r>
            <a:r>
              <a:rPr lang="zh-CN" altLang="en-US" sz="2400" dirty="0"/>
              <a:t>条直线在第一象限，见图</a:t>
            </a:r>
            <a:r>
              <a:rPr lang="en-US" altLang="zh-CN" sz="2400" dirty="0"/>
              <a:t>(2)</a:t>
            </a:r>
            <a:r>
              <a:rPr lang="zh-CN" altLang="en-US" sz="2400" dirty="0"/>
              <a:t>。相交的点是追上的点，但追上后不一定排第一，例如图中的线</a:t>
            </a:r>
            <a:r>
              <a:rPr lang="en-US" altLang="zh-CN" sz="2400" dirty="0"/>
              <a:t>1</a:t>
            </a:r>
            <a:r>
              <a:rPr lang="zh-CN" altLang="en-US" sz="2400" dirty="0"/>
              <a:t>，它与其它线有两个交点，但都不是第一。只有凸面上的点才是题目要求的排名第一的点。</a:t>
            </a:r>
          </a:p>
          <a:p>
            <a:pPr marL="0" indent="0">
              <a:buNone/>
            </a:pP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618D238-6C16-4395-8F63-BEE7B9341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7346" name="Picture 2" descr="C:\Users\luo\AppData\Local\Temp\ksohtml15192\wps30.png">
            <a:extLst>
              <a:ext uri="{FF2B5EF4-FFF2-40B4-BE49-F238E27FC236}">
                <a16:creationId xmlns:a16="http://schemas.microsoft.com/office/drawing/2014/main" id="{66B9F7B2-2334-4367-96EA-E54CB1640B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980728"/>
            <a:ext cx="6019800" cy="209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517877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F31A34-0CD2-45B7-8CEA-0B95B11A5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zh-CN" altLang="en-US" sz="3600" dirty="0">
                <a:solidFill>
                  <a:srgbClr val="FF0000"/>
                </a:solidFill>
              </a:rPr>
              <a:t>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6F385E-45A8-49CF-A6C4-9FF42F355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b="1" dirty="0"/>
              <a:t>圆的定义：</a:t>
            </a:r>
            <a:r>
              <a:rPr lang="zh-CN" altLang="en-US" sz="2800" dirty="0"/>
              <a:t>用圆心和半径表示圆。</a:t>
            </a:r>
          </a:p>
          <a:p>
            <a:pPr marL="0" indent="0">
              <a:buNone/>
            </a:pPr>
            <a:r>
              <a:rPr lang="en-US" altLang="zh-CN" sz="2400" dirty="0"/>
              <a:t>struct Circle{</a:t>
            </a:r>
          </a:p>
          <a:p>
            <a:pPr marL="0" indent="0">
              <a:buNone/>
            </a:pPr>
            <a:r>
              <a:rPr lang="en-US" altLang="zh-CN" sz="2400" dirty="0"/>
              <a:t>    Point c;   //</a:t>
            </a:r>
            <a:r>
              <a:rPr lang="zh-CN" altLang="en-US" sz="2400" dirty="0"/>
              <a:t>圆心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double r;  //</a:t>
            </a:r>
            <a:r>
              <a:rPr lang="zh-CN" altLang="en-US" sz="2400" dirty="0"/>
              <a:t>半径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Circle(){}</a:t>
            </a:r>
          </a:p>
          <a:p>
            <a:pPr marL="0" indent="0">
              <a:buNone/>
            </a:pPr>
            <a:r>
              <a:rPr lang="en-US" altLang="zh-CN" sz="2400" dirty="0"/>
              <a:t>    Circle(Point </a:t>
            </a:r>
            <a:r>
              <a:rPr lang="en-US" altLang="zh-CN" sz="2400" dirty="0" err="1"/>
              <a:t>c,double</a:t>
            </a:r>
            <a:r>
              <a:rPr lang="en-US" altLang="zh-CN" sz="2400" dirty="0"/>
              <a:t> r):</a:t>
            </a:r>
            <a:r>
              <a:rPr lang="en-US" altLang="zh-CN" sz="2400" dirty="0" err="1"/>
              <a:t>c®,r</a:t>
            </a:r>
            <a:r>
              <a:rPr lang="en-US" altLang="zh-CN" sz="2400" dirty="0"/>
              <a:t>®{}</a:t>
            </a:r>
          </a:p>
          <a:p>
            <a:pPr marL="0" indent="0">
              <a:buNone/>
            </a:pPr>
            <a:r>
              <a:rPr lang="en-US" altLang="zh-CN" sz="2400" dirty="0"/>
              <a:t>    Circle(double </a:t>
            </a:r>
            <a:r>
              <a:rPr lang="en-US" altLang="zh-CN" sz="2400" dirty="0" err="1"/>
              <a:t>x,double</a:t>
            </a:r>
            <a:r>
              <a:rPr lang="en-US" altLang="zh-CN" sz="2400" dirty="0"/>
              <a:t> </a:t>
            </a:r>
            <a:r>
              <a:rPr lang="en-US" altLang="zh-CN" sz="2400" dirty="0" err="1"/>
              <a:t>y,double</a:t>
            </a:r>
            <a:r>
              <a:rPr lang="en-US" altLang="zh-CN" sz="2400" dirty="0"/>
              <a:t> _r){c=Point(</a:t>
            </a:r>
            <a:r>
              <a:rPr lang="en-US" altLang="zh-CN" sz="2400" dirty="0" err="1"/>
              <a:t>x,y</a:t>
            </a:r>
            <a:r>
              <a:rPr lang="en-US" altLang="zh-CN" sz="2400" dirty="0"/>
              <a:t>);r = _r;}</a:t>
            </a:r>
          </a:p>
          <a:p>
            <a:pPr marL="0" indent="0">
              <a:buNone/>
            </a:pPr>
            <a:r>
              <a:rPr lang="en-US" altLang="zh-CN" sz="2400" dirty="0"/>
              <a:t>};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41DB940-ED30-4C8F-BB4F-46AD464A7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6450333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5646F0-8CB8-421C-B1AB-C6F25C813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点和圆的关系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DBCA8AB-C5DC-41CC-A2EB-99EFD7050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点和圆的关系，根据点到圆心的距离判断。</a:t>
            </a:r>
          </a:p>
          <a:p>
            <a:pPr marL="0" indent="0">
              <a:buNone/>
            </a:pPr>
            <a:r>
              <a:rPr lang="en-US" altLang="zh-CN" sz="2400" dirty="0"/>
              <a:t>int </a:t>
            </a:r>
            <a:r>
              <a:rPr lang="en-US" altLang="zh-CN" sz="2400" dirty="0" err="1"/>
              <a:t>Point_circle_relation</a:t>
            </a:r>
            <a:r>
              <a:rPr lang="en-US" altLang="zh-CN" sz="2400" dirty="0"/>
              <a:t>(Point p, Circle C){</a:t>
            </a:r>
          </a:p>
          <a:p>
            <a:pPr marL="0" indent="0">
              <a:buNone/>
            </a:pPr>
            <a:r>
              <a:rPr lang="en-US" altLang="zh-CN" sz="2400" dirty="0"/>
              <a:t>    double </a:t>
            </a:r>
            <a:r>
              <a:rPr lang="en-US" altLang="zh-CN" sz="2400" dirty="0" err="1"/>
              <a:t>dst</a:t>
            </a:r>
            <a:r>
              <a:rPr lang="en-US" altLang="zh-CN" sz="2400" dirty="0"/>
              <a:t> = Distance(</a:t>
            </a:r>
            <a:r>
              <a:rPr lang="en-US" altLang="zh-CN" sz="2400" dirty="0" err="1"/>
              <a:t>p,C.c</a:t>
            </a:r>
            <a:r>
              <a:rPr lang="en-US" altLang="zh-CN" sz="2400" dirty="0"/>
              <a:t>);</a:t>
            </a:r>
          </a:p>
          <a:p>
            <a:pPr marL="0" indent="0">
              <a:buNone/>
            </a:pPr>
            <a:r>
              <a:rPr lang="en-US" altLang="zh-CN" sz="2400" dirty="0"/>
              <a:t>    if(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</a:t>
            </a:r>
            <a:r>
              <a:rPr lang="en-US" altLang="zh-CN" sz="2400" dirty="0" err="1"/>
              <a:t>dst</a:t>
            </a:r>
            <a:r>
              <a:rPr lang="en-US" altLang="zh-CN" sz="2400" dirty="0"/>
              <a:t> – </a:t>
            </a:r>
            <a:r>
              <a:rPr lang="en-US" altLang="zh-CN" sz="2400" dirty="0" err="1"/>
              <a:t>C.r</a:t>
            </a:r>
            <a:r>
              <a:rPr lang="en-US" altLang="zh-CN" sz="2400" dirty="0"/>
              <a:t>) &lt; 0) return 0;   //0 </a:t>
            </a:r>
            <a:r>
              <a:rPr lang="zh-CN" altLang="en-US" sz="2400" dirty="0"/>
              <a:t>点在圆内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if(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</a:t>
            </a:r>
            <a:r>
              <a:rPr lang="en-US" altLang="zh-CN" sz="2400" dirty="0" err="1"/>
              <a:t>dst</a:t>
            </a:r>
            <a:r>
              <a:rPr lang="en-US" altLang="zh-CN" sz="2400" dirty="0"/>
              <a:t> – </a:t>
            </a:r>
            <a:r>
              <a:rPr lang="en-US" altLang="zh-CN" sz="2400" dirty="0" err="1"/>
              <a:t>C.r</a:t>
            </a:r>
            <a:r>
              <a:rPr lang="en-US" altLang="zh-CN" sz="2400" dirty="0"/>
              <a:t>) ==0) return 1;   //1 </a:t>
            </a:r>
            <a:r>
              <a:rPr lang="zh-CN" altLang="en-US" sz="2400" dirty="0"/>
              <a:t>圆上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return 2;                               //2 </a:t>
            </a:r>
            <a:r>
              <a:rPr lang="zh-CN" altLang="en-US" sz="2400" dirty="0"/>
              <a:t>圆外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  <a:endParaRPr lang="zh-CN" altLang="en-US" sz="2400" dirty="0"/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0832A54-F1C8-48F6-805B-B6DE3F538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5869306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E95DE5-3902-4A4C-8232-BDF4232B92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直线和圆的关系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E76D0A-BC3A-4856-BBF9-80CDA87595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直线和圆的关系，根据圆心到直线的距离判断。</a:t>
            </a:r>
          </a:p>
          <a:p>
            <a:pPr marL="0" indent="0">
              <a:buNone/>
            </a:pPr>
            <a:r>
              <a:rPr lang="en-US" altLang="zh-CN" sz="2400" dirty="0"/>
              <a:t>int </a:t>
            </a:r>
            <a:r>
              <a:rPr lang="en-US" altLang="zh-CN" sz="2400" dirty="0" err="1"/>
              <a:t>Line_circle_relation</a:t>
            </a:r>
            <a:r>
              <a:rPr lang="en-US" altLang="zh-CN" sz="2400" dirty="0"/>
              <a:t>(Line </a:t>
            </a:r>
            <a:r>
              <a:rPr lang="en-US" altLang="zh-CN" sz="2400" dirty="0" err="1"/>
              <a:t>v,Circle</a:t>
            </a:r>
            <a:r>
              <a:rPr lang="en-US" altLang="zh-CN" sz="2400" dirty="0"/>
              <a:t> C){</a:t>
            </a:r>
          </a:p>
          <a:p>
            <a:pPr marL="0" indent="0">
              <a:buNone/>
            </a:pPr>
            <a:r>
              <a:rPr lang="en-US" altLang="zh-CN" sz="2400" dirty="0"/>
              <a:t>    double </a:t>
            </a:r>
            <a:r>
              <a:rPr lang="en-US" altLang="zh-CN" sz="2400" dirty="0" err="1"/>
              <a:t>dst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Dis_point_line</a:t>
            </a:r>
            <a:r>
              <a:rPr lang="en-US" altLang="zh-CN" sz="2400" dirty="0"/>
              <a:t>(</a:t>
            </a:r>
            <a:r>
              <a:rPr lang="en-US" altLang="zh-CN" sz="2400" dirty="0" err="1"/>
              <a:t>C.c,v</a:t>
            </a:r>
            <a:r>
              <a:rPr lang="en-US" altLang="zh-CN" sz="2400" dirty="0"/>
              <a:t>);</a:t>
            </a:r>
          </a:p>
          <a:p>
            <a:pPr marL="0" indent="0">
              <a:buNone/>
            </a:pPr>
            <a:r>
              <a:rPr lang="en-US" altLang="zh-CN" sz="2400" dirty="0"/>
              <a:t>    if(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</a:t>
            </a:r>
            <a:r>
              <a:rPr lang="en-US" altLang="zh-CN" sz="2400" dirty="0" err="1"/>
              <a:t>dst-C.r</a:t>
            </a:r>
            <a:r>
              <a:rPr lang="en-US" altLang="zh-CN" sz="2400" dirty="0"/>
              <a:t>) &lt; 0) return 0;     //0 </a:t>
            </a:r>
            <a:r>
              <a:rPr lang="zh-CN" altLang="en-US" sz="2400" dirty="0"/>
              <a:t>直线和圆相交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if(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</a:t>
            </a:r>
            <a:r>
              <a:rPr lang="en-US" altLang="zh-CN" sz="2400" dirty="0" err="1"/>
              <a:t>dst-C.r</a:t>
            </a:r>
            <a:r>
              <a:rPr lang="en-US" altLang="zh-CN" sz="2400" dirty="0"/>
              <a:t>) ==0) return 1;     //1 </a:t>
            </a:r>
            <a:r>
              <a:rPr lang="zh-CN" altLang="en-US" sz="2400" dirty="0"/>
              <a:t>直线和圆相切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return 2;                               //2 </a:t>
            </a:r>
            <a:r>
              <a:rPr lang="zh-CN" altLang="en-US" sz="2400" dirty="0"/>
              <a:t>直线在圆外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  <a:endParaRPr lang="zh-CN" altLang="en-US" sz="2400" dirty="0"/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3522D47-ABCF-4D5D-B323-52D19EE4C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656907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F1BF96-FADA-4CE3-8256-B10F6F0EA8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zh-CN" altLang="en-US" sz="3600" dirty="0">
                <a:solidFill>
                  <a:srgbClr val="FF0000"/>
                </a:solidFill>
              </a:rPr>
              <a:t>二维几何基础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DC7B3F7-02D4-404E-85E4-7E00E3E67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精度：计算几何中的坐标值一般是实数，编程时用</a:t>
            </a:r>
            <a:r>
              <a:rPr lang="en-US" altLang="zh-CN" sz="2800" dirty="0"/>
              <a:t>double</a:t>
            </a:r>
            <a:r>
              <a:rPr lang="zh-CN" altLang="en-US" sz="2800" dirty="0"/>
              <a:t>类型。</a:t>
            </a:r>
            <a:endParaRPr lang="en-US" altLang="zh-CN" sz="2800" dirty="0"/>
          </a:p>
          <a:p>
            <a:r>
              <a:rPr lang="zh-CN" altLang="en-US" sz="2800" dirty="0"/>
              <a:t>偏差值</a:t>
            </a:r>
            <a:r>
              <a:rPr lang="en-US" altLang="zh-CN" sz="2800" dirty="0"/>
              <a:t>eps</a:t>
            </a:r>
            <a:r>
              <a:rPr lang="zh-CN" altLang="en-US" sz="2800" dirty="0"/>
              <a:t>（</a:t>
            </a:r>
            <a:r>
              <a:rPr lang="en-US" altLang="zh-CN" sz="2800" dirty="0"/>
              <a:t>epsilon</a:t>
            </a:r>
            <a:r>
              <a:rPr lang="zh-CN" altLang="en-US" sz="2800" dirty="0"/>
              <a:t>）。</a:t>
            </a:r>
            <a:r>
              <a:rPr lang="en-US" altLang="zh-CN" sz="2800" dirty="0"/>
              <a:t>eps</a:t>
            </a:r>
            <a:r>
              <a:rPr lang="zh-CN" altLang="en-US" sz="2800" dirty="0"/>
              <a:t>要大于浮点运算结果的不确定量，一般取</a:t>
            </a:r>
            <a:r>
              <a:rPr lang="en-US" altLang="zh-CN" sz="2800" dirty="0"/>
              <a:t>10</a:t>
            </a:r>
            <a:r>
              <a:rPr lang="en-US" altLang="zh-CN" sz="2800" baseline="30000" dirty="0"/>
              <a:t>-8</a:t>
            </a:r>
            <a:r>
              <a:rPr lang="zh-CN" altLang="en-US" sz="2800" dirty="0"/>
              <a:t>。</a:t>
            </a:r>
            <a:endParaRPr lang="en-US" altLang="zh-CN" sz="2800" dirty="0"/>
          </a:p>
          <a:p>
            <a:pPr marL="0" indent="0">
              <a:buNone/>
            </a:pPr>
            <a:endParaRPr lang="en-US" altLang="zh-CN" sz="1600" dirty="0"/>
          </a:p>
          <a:p>
            <a:pPr marL="400050" lvl="1" indent="0">
              <a:buNone/>
            </a:pPr>
            <a:r>
              <a:rPr lang="en-US" altLang="zh-CN" sz="2400" dirty="0"/>
              <a:t>const double pi = </a:t>
            </a:r>
            <a:r>
              <a:rPr lang="en-US" altLang="zh-CN" sz="2400" dirty="0" err="1"/>
              <a:t>acos</a:t>
            </a:r>
            <a:r>
              <a:rPr lang="en-US" altLang="zh-CN" sz="2400" dirty="0"/>
              <a:t>(-1.0);  //</a:t>
            </a:r>
            <a:r>
              <a:rPr lang="zh-CN" altLang="en-US" sz="2400" dirty="0"/>
              <a:t>高精度圆周率</a:t>
            </a:r>
          </a:p>
          <a:p>
            <a:pPr marL="400050" lvl="1" indent="0">
              <a:buNone/>
            </a:pPr>
            <a:r>
              <a:rPr lang="en-US" altLang="zh-CN" sz="2400" dirty="0"/>
              <a:t>const double eps = 1e-8;        //</a:t>
            </a:r>
            <a:r>
              <a:rPr lang="zh-CN" altLang="en-US" sz="2400" dirty="0"/>
              <a:t>偏差值，有时用</a:t>
            </a:r>
            <a:r>
              <a:rPr lang="en-US" altLang="zh-CN" sz="2400" dirty="0"/>
              <a:t>1e-10 </a:t>
            </a:r>
          </a:p>
          <a:p>
            <a:pPr marL="400050" lvl="1" indent="0">
              <a:buNone/>
            </a:pPr>
            <a:r>
              <a:rPr lang="en-US" altLang="zh-CN" sz="2400" dirty="0"/>
              <a:t>int 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(double x){                   //</a:t>
            </a:r>
            <a:r>
              <a:rPr lang="zh-CN" altLang="en-US" sz="2400" dirty="0"/>
              <a:t>判断</a:t>
            </a:r>
            <a:r>
              <a:rPr lang="en-US" altLang="zh-CN" sz="2400" dirty="0"/>
              <a:t>x</a:t>
            </a:r>
            <a:r>
              <a:rPr lang="zh-CN" altLang="en-US" sz="2400" dirty="0"/>
              <a:t>是否等于</a:t>
            </a:r>
            <a:r>
              <a:rPr lang="en-US" altLang="zh-CN" sz="2400" dirty="0"/>
              <a:t>0</a:t>
            </a:r>
            <a:endParaRPr lang="zh-CN" altLang="en-US" sz="2400" dirty="0"/>
          </a:p>
          <a:p>
            <a:pPr marL="400050" lvl="1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if(fabs(x) &lt; eps)  return 0;</a:t>
            </a:r>
          </a:p>
          <a:p>
            <a:pPr marL="400050" lvl="1" indent="0">
              <a:buNone/>
            </a:pPr>
            <a:r>
              <a:rPr lang="en-US" altLang="zh-CN" sz="2400" dirty="0"/>
              <a:t>	else return x&lt;0?-1:1;</a:t>
            </a:r>
          </a:p>
          <a:p>
            <a:pPr marL="400050" lvl="1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zh-CN" altLang="en-US" sz="2000" dirty="0"/>
          </a:p>
          <a:p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894DC8D-1A2C-4EED-978C-F11660A79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1178682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D10D1A-A7F9-45ED-B2B1-4566F3F58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线段和圆的关系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5111DD-CB01-4830-B1C4-32CF536B1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线段和圆的关系，根据圆心到线段的距离判断。</a:t>
            </a:r>
          </a:p>
          <a:p>
            <a:pPr marL="0" indent="0">
              <a:buNone/>
            </a:pPr>
            <a:r>
              <a:rPr lang="en-US" altLang="zh-CN" sz="2400" dirty="0"/>
              <a:t>int </a:t>
            </a:r>
            <a:r>
              <a:rPr lang="en-US" altLang="zh-CN" sz="2400" dirty="0" err="1"/>
              <a:t>Seg_circle_relation</a:t>
            </a:r>
            <a:r>
              <a:rPr lang="en-US" altLang="zh-CN" sz="2400" dirty="0"/>
              <a:t>(Segment </a:t>
            </a:r>
            <a:r>
              <a:rPr lang="en-US" altLang="zh-CN" sz="2400" dirty="0" err="1"/>
              <a:t>v,Circle</a:t>
            </a:r>
            <a:r>
              <a:rPr lang="en-US" altLang="zh-CN" sz="2400" dirty="0"/>
              <a:t> C){</a:t>
            </a:r>
          </a:p>
          <a:p>
            <a:pPr marL="0" indent="0">
              <a:buNone/>
            </a:pPr>
            <a:r>
              <a:rPr lang="en-US" altLang="zh-CN" sz="2400" dirty="0"/>
              <a:t>    double </a:t>
            </a:r>
            <a:r>
              <a:rPr lang="en-US" altLang="zh-CN" sz="2400" dirty="0" err="1"/>
              <a:t>dst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Dis_point_seg</a:t>
            </a:r>
            <a:r>
              <a:rPr lang="en-US" altLang="zh-CN" sz="2400" dirty="0"/>
              <a:t>(</a:t>
            </a:r>
            <a:r>
              <a:rPr lang="en-US" altLang="zh-CN" sz="2400" dirty="0" err="1"/>
              <a:t>C.c,v</a:t>
            </a:r>
            <a:r>
              <a:rPr lang="en-US" altLang="zh-CN" sz="2400" dirty="0"/>
              <a:t>);</a:t>
            </a:r>
          </a:p>
          <a:p>
            <a:pPr marL="0" indent="0">
              <a:buNone/>
            </a:pPr>
            <a:r>
              <a:rPr lang="en-US" altLang="zh-CN" sz="2400" dirty="0"/>
              <a:t>    if(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</a:t>
            </a:r>
            <a:r>
              <a:rPr lang="en-US" altLang="zh-CN" sz="2400" dirty="0" err="1"/>
              <a:t>dst-C.r</a:t>
            </a:r>
            <a:r>
              <a:rPr lang="en-US" altLang="zh-CN" sz="2400" dirty="0"/>
              <a:t>) &lt; 0) return 0;  //0</a:t>
            </a:r>
            <a:r>
              <a:rPr lang="zh-CN" altLang="en-US" sz="2400" dirty="0"/>
              <a:t>线段在圆内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if(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</a:t>
            </a:r>
            <a:r>
              <a:rPr lang="en-US" altLang="zh-CN" sz="2400" dirty="0" err="1"/>
              <a:t>dst-C.r</a:t>
            </a:r>
            <a:r>
              <a:rPr lang="en-US" altLang="zh-CN" sz="2400" dirty="0"/>
              <a:t>) ==0) return 1;  //1</a:t>
            </a:r>
            <a:r>
              <a:rPr lang="zh-CN" altLang="en-US" sz="2400" dirty="0"/>
              <a:t>线段和圆相切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return 2;                           //2</a:t>
            </a:r>
            <a:r>
              <a:rPr lang="zh-CN" altLang="en-US" sz="2400" dirty="0"/>
              <a:t>线段在圆外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B8A01A-9D7B-478B-AFD2-201337ED5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7207972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6FC1F0-FF67-40F4-9684-DA53899A7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直线和圆的交点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D5FA03-50E6-4899-8757-D80C0EE3A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400" dirty="0"/>
              <a:t>求直线和圆的交点，可以按下图所示，先求圆心</a:t>
            </a:r>
            <a:r>
              <a:rPr lang="en-US" altLang="zh-CN" sz="2400" dirty="0"/>
              <a:t>c</a:t>
            </a:r>
            <a:r>
              <a:rPr lang="zh-CN" altLang="en-US" sz="2400" dirty="0"/>
              <a:t>在直线上的投影</a:t>
            </a:r>
            <a:r>
              <a:rPr lang="en-US" altLang="zh-CN" sz="2400" dirty="0"/>
              <a:t>q</a:t>
            </a:r>
            <a:r>
              <a:rPr lang="zh-CN" altLang="en-US" sz="2400" dirty="0"/>
              <a:t>，再求得距离</a:t>
            </a:r>
            <a:r>
              <a:rPr lang="en-US" altLang="zh-CN" sz="2400" dirty="0"/>
              <a:t>d</a:t>
            </a:r>
            <a:r>
              <a:rPr lang="zh-CN" altLang="en-US" sz="2400" dirty="0"/>
              <a:t>，然后根据</a:t>
            </a:r>
            <a:r>
              <a:rPr lang="en-US" altLang="zh-CN" sz="2400" dirty="0"/>
              <a:t>r</a:t>
            </a:r>
            <a:r>
              <a:rPr lang="zh-CN" altLang="en-US" sz="2400" dirty="0"/>
              <a:t>和</a:t>
            </a:r>
            <a:r>
              <a:rPr lang="en-US" altLang="zh-CN" sz="2400" dirty="0"/>
              <a:t>d</a:t>
            </a:r>
            <a:r>
              <a:rPr lang="zh-CN" altLang="en-US" sz="2400" dirty="0"/>
              <a:t>求出长度</a:t>
            </a:r>
            <a:r>
              <a:rPr lang="en-US" altLang="zh-CN" sz="2400" dirty="0"/>
              <a:t>k</a:t>
            </a:r>
            <a:r>
              <a:rPr lang="zh-CN" altLang="en-US" sz="2400" dirty="0"/>
              <a:t>，最后求出两个交点</a:t>
            </a:r>
            <a:r>
              <a:rPr lang="en-US" altLang="zh-CN" sz="2400" i="1" dirty="0"/>
              <a:t>p</a:t>
            </a:r>
            <a:r>
              <a:rPr lang="en-US" altLang="zh-CN" sz="2400" i="1" baseline="-25000" dirty="0"/>
              <a:t>a</a:t>
            </a:r>
            <a:r>
              <a:rPr lang="en-US" altLang="zh-CN" sz="2400" i="1" dirty="0"/>
              <a:t>=</a:t>
            </a:r>
            <a:r>
              <a:rPr lang="en-US" altLang="zh-CN" sz="2400" i="1" dirty="0" err="1"/>
              <a:t>q+n</a:t>
            </a:r>
            <a:r>
              <a:rPr lang="en-US" altLang="zh-CN" sz="2400" i="1" dirty="0"/>
              <a:t>*k</a:t>
            </a:r>
            <a:r>
              <a:rPr lang="zh-CN" altLang="en-US" sz="2400" i="1" dirty="0"/>
              <a:t>，</a:t>
            </a:r>
            <a:r>
              <a:rPr lang="en-US" altLang="zh-CN" sz="2400" i="1" dirty="0"/>
              <a:t>p</a:t>
            </a:r>
            <a:r>
              <a:rPr lang="en-US" altLang="zh-CN" sz="2400" i="1" baseline="-25000" dirty="0"/>
              <a:t>b</a:t>
            </a:r>
            <a:r>
              <a:rPr lang="en-US" altLang="zh-CN" sz="2400" i="1" dirty="0"/>
              <a:t>=q-n*k</a:t>
            </a:r>
            <a:r>
              <a:rPr lang="zh-CN" altLang="en-US" sz="2400" dirty="0"/>
              <a:t>，其中</a:t>
            </a:r>
            <a:r>
              <a:rPr lang="en-US" altLang="zh-CN" sz="2400" i="1" dirty="0"/>
              <a:t>k</a:t>
            </a:r>
            <a:r>
              <a:rPr lang="zh-CN" altLang="en-US" sz="2400" dirty="0"/>
              <a:t>是直线的单位向量。</a:t>
            </a:r>
          </a:p>
          <a:p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5771A3B-DBEA-4D5F-9283-C0E2D2B6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8370" name="Picture 2" descr="C:\Users\luo\AppData\Local\Temp\ksohtml15192\wps31.png">
            <a:extLst>
              <a:ext uri="{FF2B5EF4-FFF2-40B4-BE49-F238E27FC236}">
                <a16:creationId xmlns:a16="http://schemas.microsoft.com/office/drawing/2014/main" id="{295A2BD3-9F86-4CDF-BB56-6392CCEC2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2924944"/>
            <a:ext cx="3824064" cy="2994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10848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E01F04-F96D-4693-99F4-DCDE0C710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最小圆覆盖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E2195A2-547F-4B9C-A540-D31723E7BE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363272" cy="4525963"/>
          </a:xfrm>
        </p:spPr>
        <p:txBody>
          <a:bodyPr/>
          <a:lstStyle/>
          <a:p>
            <a:r>
              <a:rPr lang="zh-CN" altLang="en-US" sz="2800" dirty="0"/>
              <a:t>最小圆覆盖问题：给定</a:t>
            </a:r>
            <a:r>
              <a:rPr lang="en-US" altLang="zh-CN" sz="2800" dirty="0"/>
              <a:t>n</a:t>
            </a:r>
            <a:r>
              <a:rPr lang="zh-CN" altLang="en-US" sz="2800" dirty="0"/>
              <a:t>个点的平面坐标，求一个半径最小的圆，把</a:t>
            </a:r>
            <a:r>
              <a:rPr lang="en-US" altLang="zh-CN" sz="2800" dirty="0"/>
              <a:t>n</a:t>
            </a:r>
            <a:r>
              <a:rPr lang="zh-CN" altLang="en-US" sz="2800" dirty="0"/>
              <a:t>个点全部包围，部分点在圆上。</a:t>
            </a:r>
          </a:p>
          <a:p>
            <a:r>
              <a:rPr lang="zh-CN" altLang="en-US" sz="2800" dirty="0"/>
              <a:t>常见的算法有两种：几何算法、模拟退火算法。</a:t>
            </a:r>
          </a:p>
          <a:p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ED255CB-6599-470C-841F-93FD1315F1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23128466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887C7C-A24B-4228-9E92-63FDA50C0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281" y="549632"/>
            <a:ext cx="8229600" cy="778098"/>
          </a:xfrm>
        </p:spPr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几何算法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D17D46-80BA-4EC5-8A82-95F1CE1CDA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zh-CN" altLang="en-US" sz="2400" dirty="0"/>
              <a:t>最小圆可以由</a:t>
            </a:r>
            <a:r>
              <a:rPr lang="en-US" altLang="zh-CN" sz="2400" dirty="0"/>
              <a:t>n</a:t>
            </a:r>
            <a:r>
              <a:rPr lang="zh-CN" altLang="en-US" sz="2400" dirty="0"/>
              <a:t>个点中的两个点或三个点确定。</a:t>
            </a:r>
            <a:endParaRPr lang="en-US" altLang="zh-CN" sz="2400" dirty="0"/>
          </a:p>
          <a:p>
            <a:r>
              <a:rPr lang="zh-CN" altLang="en-US" sz="2400" dirty="0"/>
              <a:t>两点定圆时，圆心是线段</a:t>
            </a:r>
            <a:r>
              <a:rPr lang="en-US" altLang="zh-CN" sz="2400" dirty="0"/>
              <a:t>AB</a:t>
            </a:r>
            <a:r>
              <a:rPr lang="zh-CN" altLang="en-US" sz="2400" dirty="0"/>
              <a:t>的中点，半径是</a:t>
            </a:r>
            <a:r>
              <a:rPr lang="en-US" altLang="zh-CN" sz="2400" dirty="0"/>
              <a:t>AB</a:t>
            </a:r>
            <a:r>
              <a:rPr lang="zh-CN" altLang="en-US" sz="2400" dirty="0"/>
              <a:t>长度的一半，其它点都在这个圆内。</a:t>
            </a:r>
            <a:endParaRPr lang="en-US" altLang="zh-CN" sz="2400" dirty="0"/>
          </a:p>
          <a:p>
            <a:r>
              <a:rPr lang="zh-CN" altLang="en-US" sz="2400" dirty="0"/>
              <a:t>如果两点不足以包围所有点，就需要三点定圆，此时圆心是</a:t>
            </a:r>
            <a:r>
              <a:rPr lang="en-US" altLang="zh-CN" sz="2400" dirty="0"/>
              <a:t>A</a:t>
            </a:r>
            <a:r>
              <a:rPr lang="zh-CN" altLang="en-US" sz="2400" dirty="0"/>
              <a:t>、</a:t>
            </a:r>
            <a:r>
              <a:rPr lang="en-US" altLang="zh-CN" sz="2400" dirty="0"/>
              <a:t>B</a:t>
            </a:r>
            <a:r>
              <a:rPr lang="zh-CN" altLang="en-US" sz="2400" dirty="0"/>
              <a:t>、</a:t>
            </a:r>
            <a:r>
              <a:rPr lang="en-US" altLang="zh-CN" sz="2400" dirty="0"/>
              <a:t>C</a:t>
            </a:r>
            <a:r>
              <a:rPr lang="zh-CN" altLang="en-US" sz="2400" dirty="0"/>
              <a:t>这</a:t>
            </a:r>
            <a:r>
              <a:rPr lang="en-US" altLang="zh-CN" sz="2400" dirty="0"/>
              <a:t>3</a:t>
            </a:r>
            <a:r>
              <a:rPr lang="zh-CN" altLang="en-US" sz="2400" dirty="0"/>
              <a:t>个点组成的三角形的外心。</a:t>
            </a:r>
          </a:p>
          <a:p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B56213-196B-463D-ABB7-870D27C9F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59394" name="Picture 2" descr="C:\Users\luo\AppData\Local\Temp\ksohtml15192\wps32.png">
            <a:extLst>
              <a:ext uri="{FF2B5EF4-FFF2-40B4-BE49-F238E27FC236}">
                <a16:creationId xmlns:a16="http://schemas.microsoft.com/office/drawing/2014/main" id="{CBCAEB21-E6B6-4B2B-8F37-30B08549C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3501008"/>
            <a:ext cx="5340917" cy="1982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61156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9906F3-4279-4695-ADA5-9DB5D7F1D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22114"/>
          </a:xfrm>
        </p:spPr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增量法求最小圆覆盖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B65E7F-350A-4694-9FAC-3E9FB3BF6C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从一个点开始，每次加入一个新的点，更新最小圆，直到扩展到全部</a:t>
            </a:r>
            <a:r>
              <a:rPr lang="en-US" altLang="zh-CN" sz="2400" dirty="0"/>
              <a:t>n</a:t>
            </a:r>
            <a:r>
              <a:rPr lang="zh-CN" altLang="en-US" sz="2400" dirty="0"/>
              <a:t>个点。设前</a:t>
            </a:r>
            <a:r>
              <a:rPr lang="en-US" altLang="zh-CN" sz="2400" dirty="0" err="1"/>
              <a:t>i</a:t>
            </a:r>
            <a:r>
              <a:rPr lang="zh-CN" altLang="en-US" sz="2400" dirty="0"/>
              <a:t>个点的最小覆盖圆是</a:t>
            </a:r>
            <a:r>
              <a:rPr lang="en-US" altLang="zh-CN" sz="2400" dirty="0"/>
              <a:t>C</a:t>
            </a:r>
            <a:r>
              <a:rPr lang="en-US" altLang="zh-CN" sz="2400" baseline="-25000" dirty="0"/>
              <a:t>i</a:t>
            </a:r>
            <a:r>
              <a:rPr lang="zh-CN" altLang="en-US" sz="2400" dirty="0"/>
              <a:t>，过程如下：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）加第</a:t>
            </a:r>
            <a:r>
              <a:rPr lang="en-US" altLang="zh-CN" sz="2400" dirty="0"/>
              <a:t>1</a:t>
            </a:r>
            <a:r>
              <a:rPr lang="zh-CN" altLang="en-US" sz="2400" dirty="0"/>
              <a:t>个点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。</a:t>
            </a:r>
            <a:r>
              <a:rPr lang="en-US" altLang="zh-CN" sz="2400" dirty="0"/>
              <a:t>C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的圆心就是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，半径为</a:t>
            </a:r>
            <a:r>
              <a:rPr lang="en-US" altLang="zh-CN" sz="2400" dirty="0"/>
              <a:t>0</a:t>
            </a:r>
            <a:r>
              <a:rPr lang="zh-CN" altLang="en-US" sz="2400" dirty="0"/>
              <a:t>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）加第</a:t>
            </a:r>
            <a:r>
              <a:rPr lang="en-US" altLang="zh-CN" sz="2400" dirty="0"/>
              <a:t>2</a:t>
            </a:r>
            <a:r>
              <a:rPr lang="zh-CN" altLang="en-US" sz="2400" dirty="0"/>
              <a:t>个点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。新的</a:t>
            </a:r>
            <a:r>
              <a:rPr lang="en-US" altLang="zh-CN" sz="2400" dirty="0"/>
              <a:t>C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的圆心是线段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1</a:t>
            </a:r>
            <a:r>
              <a:rPr lang="zh-CN" altLang="en-US" sz="2400" dirty="0"/>
              <a:t> 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的中心，半径为两点距离的一半。这一步操作是两点定圆。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）加第</a:t>
            </a:r>
            <a:r>
              <a:rPr lang="en-US" altLang="zh-CN" sz="2400" dirty="0"/>
              <a:t>3</a:t>
            </a:r>
            <a:r>
              <a:rPr lang="zh-CN" altLang="en-US" sz="2400" dirty="0"/>
              <a:t>个点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3</a:t>
            </a:r>
            <a:r>
              <a:rPr lang="zh-CN" altLang="en-US" sz="2400" dirty="0"/>
              <a:t>。有两种情况：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3</a:t>
            </a:r>
            <a:r>
              <a:rPr lang="zh-CN" altLang="en-US" sz="2400" dirty="0"/>
              <a:t>在</a:t>
            </a:r>
            <a:r>
              <a:rPr lang="en-US" altLang="zh-CN" sz="2400" dirty="0"/>
              <a:t>C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的内部或圆周上，不影响原来的最小圆，忽略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3</a:t>
            </a:r>
            <a:r>
              <a:rPr lang="zh-CN" altLang="en-US" sz="2400" dirty="0"/>
              <a:t>；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3</a:t>
            </a:r>
            <a:r>
              <a:rPr lang="zh-CN" altLang="en-US" sz="2400" dirty="0"/>
              <a:t>在</a:t>
            </a:r>
            <a:r>
              <a:rPr lang="en-US" altLang="zh-CN" sz="2400" dirty="0"/>
              <a:t>C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的外部，此时</a:t>
            </a:r>
            <a:r>
              <a:rPr lang="en-US" altLang="zh-CN" sz="2400" dirty="0"/>
              <a:t>C</a:t>
            </a:r>
            <a:r>
              <a:rPr lang="en-US" altLang="zh-CN" sz="2400" baseline="-25000" dirty="0"/>
              <a:t>2</a:t>
            </a:r>
            <a:r>
              <a:rPr lang="zh-CN" altLang="en-US" sz="2400" dirty="0"/>
              <a:t>已不能覆盖所有</a:t>
            </a:r>
            <a:r>
              <a:rPr lang="en-US" altLang="zh-CN" sz="2400" dirty="0"/>
              <a:t>3</a:t>
            </a:r>
            <a:r>
              <a:rPr lang="zh-CN" altLang="en-US" sz="2400" dirty="0"/>
              <a:t>个点，需要更新。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4</a:t>
            </a:r>
            <a:r>
              <a:rPr lang="zh-CN" altLang="en-US" sz="2400" dirty="0"/>
              <a:t>）加第</a:t>
            </a:r>
            <a:r>
              <a:rPr lang="en-US" altLang="zh-CN" sz="2400" dirty="0"/>
              <a:t>4</a:t>
            </a:r>
            <a:r>
              <a:rPr lang="zh-CN" altLang="en-US" sz="2400" dirty="0"/>
              <a:t>个点</a:t>
            </a:r>
            <a:r>
              <a:rPr lang="en-US" altLang="zh-CN" sz="2400" dirty="0"/>
              <a:t>p</a:t>
            </a:r>
            <a:r>
              <a:rPr lang="en-US" altLang="zh-CN" sz="2400" baseline="-25000" dirty="0"/>
              <a:t>4</a:t>
            </a:r>
            <a:r>
              <a:rPr lang="zh-CN" altLang="en-US" sz="2400" dirty="0"/>
              <a:t>。分析和步骤（</a:t>
            </a:r>
            <a:r>
              <a:rPr lang="en-US" altLang="zh-CN" sz="2400" dirty="0"/>
              <a:t>3</a:t>
            </a:r>
            <a:r>
              <a:rPr lang="zh-CN" altLang="en-US" sz="2400" dirty="0"/>
              <a:t>）类似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63333EA-6701-46AF-929B-4D1E4B908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283138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3C866E-0195-4C42-BE1B-852586FB8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5679"/>
            <a:ext cx="8229600" cy="562074"/>
          </a:xfrm>
        </p:spPr>
        <p:txBody>
          <a:bodyPr/>
          <a:lstStyle/>
          <a:p>
            <a:r>
              <a:rPr lang="zh-CN" altLang="en-US" sz="3200" dirty="0">
                <a:solidFill>
                  <a:srgbClr val="0070C0"/>
                </a:solidFill>
              </a:rPr>
              <a:t>模拟退火算法求最小圆覆盖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B55D7E-94DA-4A79-84CB-6A52AB080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08720"/>
            <a:ext cx="8229600" cy="5812755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1800" dirty="0"/>
              <a:t>void </a:t>
            </a:r>
            <a:r>
              <a:rPr lang="en-US" altLang="zh-CN" sz="1800" dirty="0" err="1"/>
              <a:t>min_cover_circle</a:t>
            </a:r>
            <a:r>
              <a:rPr lang="en-US" altLang="zh-CN" sz="1800" dirty="0"/>
              <a:t>(Point *p, int n, Point &amp;c, double &amp;r){</a:t>
            </a:r>
          </a:p>
          <a:p>
            <a:pPr marL="0" indent="0">
              <a:buNone/>
            </a:pPr>
            <a:r>
              <a:rPr lang="en-US" altLang="zh-CN" sz="1800" dirty="0"/>
              <a:t>    double T = 100.0;      //</a:t>
            </a:r>
            <a:r>
              <a:rPr lang="zh-CN" altLang="en-US" sz="1800" dirty="0"/>
              <a:t>初始温度</a:t>
            </a:r>
          </a:p>
          <a:p>
            <a:pPr marL="0" indent="0">
              <a:buNone/>
            </a:pPr>
            <a:r>
              <a:rPr lang="zh-CN" altLang="en-US" sz="1800" dirty="0"/>
              <a:t>    </a:t>
            </a:r>
            <a:r>
              <a:rPr lang="en-US" altLang="zh-CN" sz="1800" dirty="0"/>
              <a:t>double delta = 0.98;  //</a:t>
            </a:r>
            <a:r>
              <a:rPr lang="zh-CN" altLang="en-US" sz="1800" dirty="0"/>
              <a:t>降温系数</a:t>
            </a:r>
          </a:p>
          <a:p>
            <a:pPr marL="0" indent="0">
              <a:buNone/>
            </a:pPr>
            <a:r>
              <a:rPr lang="zh-CN" altLang="en-US" sz="1800" dirty="0"/>
              <a:t>    </a:t>
            </a:r>
            <a:r>
              <a:rPr lang="en-US" altLang="zh-CN" sz="1800" dirty="0"/>
              <a:t>c = p[0]; </a:t>
            </a:r>
          </a:p>
          <a:p>
            <a:pPr marL="0" indent="0">
              <a:buNone/>
            </a:pPr>
            <a:r>
              <a:rPr lang="en-US" altLang="zh-CN" sz="1800" dirty="0"/>
              <a:t>    int pos;</a:t>
            </a:r>
          </a:p>
          <a:p>
            <a:pPr marL="0" indent="0">
              <a:buNone/>
            </a:pPr>
            <a:r>
              <a:rPr lang="en-US" altLang="zh-CN" sz="1800" dirty="0"/>
              <a:t>    while (T &gt; eps){       //eps</a:t>
            </a:r>
            <a:r>
              <a:rPr lang="zh-CN" altLang="en-US" sz="1800" dirty="0"/>
              <a:t>是终止温度</a:t>
            </a:r>
          </a:p>
          <a:p>
            <a:pPr marL="0" indent="0">
              <a:buNone/>
            </a:pPr>
            <a:r>
              <a:rPr lang="zh-CN" altLang="en-US" sz="1800" dirty="0"/>
              <a:t>        </a:t>
            </a:r>
            <a:r>
              <a:rPr lang="en-US" altLang="zh-CN" sz="1800" dirty="0"/>
              <a:t>pos = 0; r=0;       //</a:t>
            </a:r>
            <a:r>
              <a:rPr lang="zh-CN" altLang="en-US" sz="1800" dirty="0"/>
              <a:t>初始： </a:t>
            </a:r>
            <a:r>
              <a:rPr lang="en-US" altLang="zh-CN" sz="1800" dirty="0"/>
              <a:t>p[0]</a:t>
            </a:r>
            <a:r>
              <a:rPr lang="zh-CN" altLang="en-US" sz="1800" dirty="0"/>
              <a:t>是圆心，半径是</a:t>
            </a:r>
            <a:r>
              <a:rPr lang="en-US" altLang="zh-CN" sz="1800" dirty="0"/>
              <a:t>0</a:t>
            </a:r>
            <a:endParaRPr lang="zh-CN" altLang="en-US" sz="1800" dirty="0"/>
          </a:p>
          <a:p>
            <a:pPr marL="0" indent="0">
              <a:buNone/>
            </a:pPr>
            <a:r>
              <a:rPr lang="zh-CN" altLang="en-US" sz="1800" dirty="0"/>
              <a:t>        </a:t>
            </a:r>
            <a:r>
              <a:rPr lang="en-US" altLang="zh-CN" sz="1800" dirty="0"/>
              <a:t>for(int </a:t>
            </a:r>
            <a:r>
              <a:rPr lang="en-US" altLang="zh-CN" sz="1800" dirty="0" err="1"/>
              <a:t>i</a:t>
            </a:r>
            <a:r>
              <a:rPr lang="en-US" altLang="zh-CN" sz="1800" dirty="0"/>
              <a:t> = 0; </a:t>
            </a:r>
            <a:r>
              <a:rPr lang="en-US" altLang="zh-CN" sz="1800" dirty="0" err="1"/>
              <a:t>i</a:t>
            </a:r>
            <a:r>
              <a:rPr lang="en-US" altLang="zh-CN" sz="1800" dirty="0"/>
              <a:t> &lt;= n – 1; </a:t>
            </a:r>
            <a:r>
              <a:rPr lang="en-US" altLang="zh-CN" sz="1800" dirty="0" err="1"/>
              <a:t>i</a:t>
            </a:r>
            <a:r>
              <a:rPr lang="en-US" altLang="zh-CN" sz="1800" dirty="0"/>
              <a:t>++)  //</a:t>
            </a:r>
            <a:r>
              <a:rPr lang="zh-CN" altLang="en-US" sz="1800" dirty="0"/>
              <a:t>找距圆心最远的点</a:t>
            </a:r>
          </a:p>
          <a:p>
            <a:pPr marL="0" indent="0">
              <a:buNone/>
            </a:pPr>
            <a:r>
              <a:rPr lang="zh-CN" altLang="en-US" sz="1800" dirty="0"/>
              <a:t>            </a:t>
            </a:r>
            <a:r>
              <a:rPr lang="en-US" altLang="zh-CN" sz="1800" dirty="0"/>
              <a:t>if (Distance(c, p[</a:t>
            </a:r>
            <a:r>
              <a:rPr lang="en-US" altLang="zh-CN" sz="1800" dirty="0" err="1"/>
              <a:t>i</a:t>
            </a:r>
            <a:r>
              <a:rPr lang="en-US" altLang="zh-CN" sz="1800" dirty="0"/>
              <a:t>]) &gt; r){</a:t>
            </a:r>
          </a:p>
          <a:p>
            <a:pPr marL="0" indent="0">
              <a:buNone/>
            </a:pPr>
            <a:r>
              <a:rPr lang="en-US" altLang="zh-CN" sz="1800" dirty="0"/>
              <a:t>                r = Distance(c, p[</a:t>
            </a:r>
            <a:r>
              <a:rPr lang="en-US" altLang="zh-CN" sz="1800" dirty="0" err="1"/>
              <a:t>i</a:t>
            </a:r>
            <a:r>
              <a:rPr lang="en-US" altLang="zh-CN" sz="1800" dirty="0"/>
              <a:t>]);     //</a:t>
            </a:r>
            <a:r>
              <a:rPr lang="zh-CN" altLang="en-US" sz="1800" dirty="0"/>
              <a:t>距圆心最远的点，肯定在圆周上</a:t>
            </a:r>
          </a:p>
          <a:p>
            <a:pPr marL="0" indent="0">
              <a:buNone/>
            </a:pPr>
            <a:r>
              <a:rPr lang="zh-CN" altLang="en-US" sz="1800" dirty="0"/>
              <a:t>                </a:t>
            </a:r>
            <a:r>
              <a:rPr lang="en-US" altLang="zh-CN" sz="1800" dirty="0"/>
              <a:t>pos = </a:t>
            </a:r>
            <a:r>
              <a:rPr lang="en-US" altLang="zh-CN" sz="1800" dirty="0" err="1"/>
              <a:t>i</a:t>
            </a:r>
            <a:r>
              <a:rPr lang="en-US" altLang="zh-CN" sz="1800" dirty="0"/>
              <a:t>;</a:t>
            </a:r>
          </a:p>
          <a:p>
            <a:pPr marL="0" indent="0">
              <a:buNone/>
            </a:pPr>
            <a:r>
              <a:rPr lang="en-US" altLang="zh-CN" sz="1800" dirty="0"/>
              <a:t>            }</a:t>
            </a:r>
          </a:p>
          <a:p>
            <a:pPr marL="0" indent="0">
              <a:buNone/>
            </a:pPr>
            <a:r>
              <a:rPr lang="en-US" altLang="zh-CN" sz="1800" dirty="0"/>
              <a:t>        </a:t>
            </a:r>
            <a:r>
              <a:rPr lang="en-US" altLang="zh-CN" sz="1800" dirty="0" err="1"/>
              <a:t>c.x</a:t>
            </a:r>
            <a:r>
              <a:rPr lang="en-US" altLang="zh-CN" sz="1800" dirty="0"/>
              <a:t> += (p[pos].x – </a:t>
            </a:r>
            <a:r>
              <a:rPr lang="en-US" altLang="zh-CN" sz="1800" dirty="0" err="1"/>
              <a:t>c.x</a:t>
            </a:r>
            <a:r>
              <a:rPr lang="en-US" altLang="zh-CN" sz="1800" dirty="0"/>
              <a:t>) / r * T;  //</a:t>
            </a:r>
            <a:r>
              <a:rPr lang="zh-CN" altLang="en-US" sz="1800" dirty="0"/>
              <a:t>逼近最后的解</a:t>
            </a:r>
          </a:p>
          <a:p>
            <a:pPr marL="0" indent="0">
              <a:buNone/>
            </a:pPr>
            <a:r>
              <a:rPr lang="zh-CN" altLang="en-US" sz="1800" dirty="0"/>
              <a:t>        </a:t>
            </a:r>
            <a:r>
              <a:rPr lang="en-US" altLang="zh-CN" sz="1800" dirty="0" err="1"/>
              <a:t>c.y</a:t>
            </a:r>
            <a:r>
              <a:rPr lang="en-US" altLang="zh-CN" sz="1800" dirty="0"/>
              <a:t> += (p[pos].y – </a:t>
            </a:r>
            <a:r>
              <a:rPr lang="en-US" altLang="zh-CN" sz="1800" dirty="0" err="1"/>
              <a:t>c.y</a:t>
            </a:r>
            <a:r>
              <a:rPr lang="en-US" altLang="zh-CN" sz="1800" dirty="0"/>
              <a:t>) / r * T;</a:t>
            </a:r>
          </a:p>
          <a:p>
            <a:pPr marL="0" indent="0">
              <a:buNone/>
            </a:pPr>
            <a:r>
              <a:rPr lang="en-US" altLang="zh-CN" sz="1800" dirty="0"/>
              <a:t>        T *= delta;</a:t>
            </a:r>
          </a:p>
          <a:p>
            <a:pPr marL="0" indent="0">
              <a:buNone/>
            </a:pPr>
            <a:r>
              <a:rPr lang="en-US" altLang="zh-CN" sz="1800" dirty="0"/>
              <a:t>    }</a:t>
            </a:r>
          </a:p>
          <a:p>
            <a:pPr marL="0" indent="0">
              <a:buNone/>
            </a:pPr>
            <a:r>
              <a:rPr lang="en-US" altLang="zh-CN" sz="1800" dirty="0"/>
              <a:t>}</a:t>
            </a:r>
          </a:p>
          <a:p>
            <a:pPr marL="0" indent="0">
              <a:buNone/>
            </a:pPr>
            <a:endParaRPr lang="zh-CN" altLang="en-US" sz="1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2669DE7-97AE-43D8-8D5F-DCC105627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393602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D7CDDE-5319-45F9-9CD2-ECDCB778EC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模拟退火的程序很简单，不过，需要仔细选择初始温度</a:t>
            </a:r>
            <a:r>
              <a:rPr lang="en-US" altLang="zh-CN" sz="2800" dirty="0"/>
              <a:t>T</a:t>
            </a:r>
            <a:r>
              <a:rPr lang="zh-CN" altLang="en-US" sz="2800" dirty="0"/>
              <a:t>、降温系数</a:t>
            </a:r>
            <a:r>
              <a:rPr lang="en-US" altLang="zh-CN" sz="2800" dirty="0"/>
              <a:t>delta</a:t>
            </a:r>
            <a:r>
              <a:rPr lang="zh-CN" altLang="en-US" sz="2800" dirty="0"/>
              <a:t>、终止温度</a:t>
            </a:r>
            <a:r>
              <a:rPr lang="en-US" altLang="zh-CN" sz="2800" dirty="0"/>
              <a:t>eps</a:t>
            </a:r>
            <a:r>
              <a:rPr lang="zh-CN" altLang="en-US" sz="2800" dirty="0"/>
              <a:t>等，程序的复杂度也和它们有关。</a:t>
            </a:r>
            <a:endParaRPr lang="en-US" altLang="zh-CN" sz="2800" dirty="0"/>
          </a:p>
          <a:p>
            <a:r>
              <a:rPr lang="zh-CN" altLang="en-US" sz="2800" dirty="0"/>
              <a:t>一般情况下，模拟退火算法的复杂度远高于几何算法。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D9F7BF3-1628-414F-878C-A5FEF37AB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73768986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773CFD-8F8B-43C3-8D08-98BC87431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/>
          <a:lstStyle/>
          <a:p>
            <a:pPr marL="571500" indent="-571500">
              <a:buFont typeface="Wingdings" panose="05000000000000000000" pitchFamily="2" charset="2"/>
              <a:buChar char="u"/>
            </a:pPr>
            <a:r>
              <a:rPr lang="zh-CN" altLang="en-US" sz="3600" dirty="0">
                <a:solidFill>
                  <a:srgbClr val="FF0000"/>
                </a:solidFill>
              </a:rPr>
              <a:t>三维几何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E0F3FE-1624-480B-BFB6-7D8F1648A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001419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000" b="1" dirty="0"/>
              <a:t>三维点</a:t>
            </a:r>
            <a:endParaRPr lang="zh-CN" altLang="en-US" sz="2000" dirty="0"/>
          </a:p>
          <a:p>
            <a:pPr marL="0" indent="0">
              <a:buNone/>
            </a:pPr>
            <a:r>
              <a:rPr lang="en-US" altLang="zh-CN" sz="2000" dirty="0"/>
              <a:t>struct Point3{             </a:t>
            </a:r>
            <a:endParaRPr lang="zh-CN" altLang="en-US" sz="2000" dirty="0"/>
          </a:p>
          <a:p>
            <a:pPr marL="0" indent="0">
              <a:buNone/>
            </a:pPr>
            <a:r>
              <a:rPr lang="zh-CN" altLang="en-US" sz="2000" dirty="0"/>
              <a:t>    </a:t>
            </a:r>
            <a:r>
              <a:rPr lang="en-US" altLang="zh-CN" sz="2000" dirty="0"/>
              <a:t>double </a:t>
            </a:r>
            <a:r>
              <a:rPr lang="en-US" altLang="zh-CN" sz="2000" dirty="0" err="1"/>
              <a:t>x,y,z</a:t>
            </a:r>
            <a:r>
              <a:rPr lang="en-US" altLang="zh-CN" sz="2000" dirty="0"/>
              <a:t>;</a:t>
            </a:r>
          </a:p>
          <a:p>
            <a:pPr marL="0" indent="0">
              <a:buNone/>
            </a:pPr>
            <a:r>
              <a:rPr lang="en-US" altLang="zh-CN" sz="2000" dirty="0"/>
              <a:t>    Point3(){}</a:t>
            </a:r>
          </a:p>
          <a:p>
            <a:pPr marL="0" indent="0">
              <a:buNone/>
            </a:pPr>
            <a:r>
              <a:rPr lang="en-US" altLang="zh-CN" sz="2000" dirty="0"/>
              <a:t>    Point3(double </a:t>
            </a:r>
            <a:r>
              <a:rPr lang="en-US" altLang="zh-CN" sz="2000" dirty="0" err="1"/>
              <a:t>x,double</a:t>
            </a:r>
            <a:r>
              <a:rPr lang="en-US" altLang="zh-CN" sz="2000" dirty="0"/>
              <a:t> </a:t>
            </a:r>
            <a:r>
              <a:rPr lang="en-US" altLang="zh-CN" sz="2000" dirty="0" err="1"/>
              <a:t>y,double</a:t>
            </a:r>
            <a:r>
              <a:rPr lang="en-US" altLang="zh-CN" sz="2000" dirty="0"/>
              <a:t> z):x(x),y(y),z(z){}</a:t>
            </a:r>
          </a:p>
          <a:p>
            <a:pPr marL="0" indent="0">
              <a:buNone/>
            </a:pPr>
            <a:r>
              <a:rPr lang="en-US" altLang="zh-CN" sz="2000" dirty="0"/>
              <a:t>    Point3 operator + (Point3 B){return Point3(</a:t>
            </a:r>
            <a:r>
              <a:rPr lang="en-US" altLang="zh-CN" sz="2000" dirty="0" err="1"/>
              <a:t>x+B.x,y+B.y,z+B.z</a:t>
            </a:r>
            <a:r>
              <a:rPr lang="en-US" altLang="zh-CN" sz="2000" dirty="0"/>
              <a:t>);}</a:t>
            </a:r>
          </a:p>
          <a:p>
            <a:pPr marL="0" indent="0">
              <a:buNone/>
            </a:pPr>
            <a:r>
              <a:rPr lang="en-US" altLang="zh-CN" sz="2000" dirty="0"/>
              <a:t>    Point3 operator – (Point3 B){return Point3(x-</a:t>
            </a:r>
            <a:r>
              <a:rPr lang="en-US" altLang="zh-CN" sz="2000" dirty="0" err="1"/>
              <a:t>B.x,y</a:t>
            </a:r>
            <a:r>
              <a:rPr lang="en-US" altLang="zh-CN" sz="2000" dirty="0"/>
              <a:t>-</a:t>
            </a:r>
            <a:r>
              <a:rPr lang="en-US" altLang="zh-CN" sz="2000" dirty="0" err="1"/>
              <a:t>B.y,z-B.z</a:t>
            </a:r>
            <a:r>
              <a:rPr lang="en-US" altLang="zh-CN" sz="2000" dirty="0"/>
              <a:t>);}</a:t>
            </a:r>
          </a:p>
          <a:p>
            <a:pPr marL="0" indent="0">
              <a:buNone/>
            </a:pPr>
            <a:r>
              <a:rPr lang="en-US" altLang="zh-CN" sz="2000" dirty="0"/>
              <a:t>    Point3 operator * (double k){return Point3(x*</a:t>
            </a:r>
            <a:r>
              <a:rPr lang="en-US" altLang="zh-CN" sz="2000" dirty="0" err="1"/>
              <a:t>k,y</a:t>
            </a:r>
            <a:r>
              <a:rPr lang="en-US" altLang="zh-CN" sz="2000" dirty="0"/>
              <a:t>*</a:t>
            </a:r>
            <a:r>
              <a:rPr lang="en-US" altLang="zh-CN" sz="2000" dirty="0" err="1"/>
              <a:t>k,z</a:t>
            </a:r>
            <a:r>
              <a:rPr lang="en-US" altLang="zh-CN" sz="2000" dirty="0"/>
              <a:t>*k);}</a:t>
            </a:r>
          </a:p>
          <a:p>
            <a:pPr marL="0" indent="0">
              <a:buNone/>
            </a:pPr>
            <a:r>
              <a:rPr lang="en-US" altLang="zh-CN" sz="2000" dirty="0"/>
              <a:t>    Point3 operator / (double k){return Point3(x/</a:t>
            </a:r>
            <a:r>
              <a:rPr lang="en-US" altLang="zh-CN" sz="2000" dirty="0" err="1"/>
              <a:t>k,y</a:t>
            </a:r>
            <a:r>
              <a:rPr lang="en-US" altLang="zh-CN" sz="2000" dirty="0"/>
              <a:t>/</a:t>
            </a:r>
            <a:r>
              <a:rPr lang="en-US" altLang="zh-CN" sz="2000" dirty="0" err="1"/>
              <a:t>k,z</a:t>
            </a:r>
            <a:r>
              <a:rPr lang="en-US" altLang="zh-CN" sz="2000" dirty="0"/>
              <a:t>/k);}</a:t>
            </a:r>
          </a:p>
          <a:p>
            <a:pPr marL="0" indent="0">
              <a:buNone/>
            </a:pPr>
            <a:r>
              <a:rPr lang="en-US" altLang="zh-CN" sz="2000" dirty="0"/>
              <a:t>    bool operator == (Point3 B){</a:t>
            </a:r>
          </a:p>
          <a:p>
            <a:pPr marL="0" indent="0">
              <a:buNone/>
            </a:pPr>
            <a:r>
              <a:rPr lang="en-US" altLang="zh-CN" sz="2000" dirty="0"/>
              <a:t>	return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(x-</a:t>
            </a:r>
            <a:r>
              <a:rPr lang="en-US" altLang="zh-CN" sz="2000" dirty="0" err="1"/>
              <a:t>B.x</a:t>
            </a:r>
            <a:r>
              <a:rPr lang="en-US" altLang="zh-CN" sz="2000" dirty="0"/>
              <a:t>)==0 &amp;&amp;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(y-</a:t>
            </a:r>
            <a:r>
              <a:rPr lang="en-US" altLang="zh-CN" sz="2000" dirty="0" err="1"/>
              <a:t>B.y</a:t>
            </a:r>
            <a:r>
              <a:rPr lang="en-US" altLang="zh-CN" sz="2000" dirty="0"/>
              <a:t>)==0 &amp;&amp;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(z-</a:t>
            </a:r>
            <a:r>
              <a:rPr lang="en-US" altLang="zh-CN" sz="2000" dirty="0" err="1"/>
              <a:t>B.z</a:t>
            </a:r>
            <a:r>
              <a:rPr lang="en-US" altLang="zh-CN" sz="2000" dirty="0"/>
              <a:t>)==0;}</a:t>
            </a:r>
          </a:p>
          <a:p>
            <a:pPr marL="0" indent="0">
              <a:buNone/>
            </a:pPr>
            <a:r>
              <a:rPr lang="en-US" altLang="zh-CN" sz="2000" dirty="0"/>
              <a:t>};</a:t>
            </a:r>
            <a:endParaRPr lang="zh-CN" altLang="en-US" sz="20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725DB68-BC3A-4D18-A3A7-DD46BBDE3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74100669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1B0D16-F732-48FA-A998-BB8AA0E8E0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三维点积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E09F42-82E9-4587-9AF7-8022AE5B4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三维点积的定义和二维的类似，定义也是：</a:t>
            </a:r>
          </a:p>
          <a:p>
            <a:pPr marL="0" indent="0">
              <a:buNone/>
            </a:pPr>
            <a:r>
              <a:rPr lang="zh-CN" altLang="en-US" sz="2800" dirty="0"/>
              <a:t>	</a:t>
            </a:r>
            <a:r>
              <a:rPr lang="en-US" altLang="zh-CN" sz="2800" dirty="0"/>
              <a:t>A·B = |A| |B| cos</a:t>
            </a:r>
            <a:r>
              <a:rPr lang="el-GR" altLang="zh-CN" sz="2800" dirty="0"/>
              <a:t>θ</a:t>
            </a:r>
            <a:endParaRPr lang="en-US" altLang="zh-CN" sz="2800" dirty="0"/>
          </a:p>
          <a:p>
            <a:pPr marL="0" indent="0">
              <a:buNone/>
            </a:pPr>
            <a:endParaRPr lang="el-GR" altLang="zh-CN" sz="2800" dirty="0"/>
          </a:p>
          <a:p>
            <a:pPr marL="0" indent="0">
              <a:buNone/>
            </a:pPr>
            <a:r>
              <a:rPr lang="zh-CN" altLang="en-US" sz="2800" dirty="0"/>
              <a:t>求向量</a:t>
            </a:r>
            <a:r>
              <a:rPr lang="en-US" altLang="zh-CN" sz="2800" dirty="0"/>
              <a:t>A</a:t>
            </a:r>
            <a:r>
              <a:rPr lang="zh-CN" altLang="en-US" sz="2800" dirty="0"/>
              <a:t>、</a:t>
            </a:r>
            <a:r>
              <a:rPr lang="en-US" altLang="zh-CN" sz="2800" dirty="0"/>
              <a:t>B</a:t>
            </a:r>
            <a:r>
              <a:rPr lang="zh-CN" altLang="en-US" sz="2800" dirty="0"/>
              <a:t>点积的代码：</a:t>
            </a:r>
          </a:p>
          <a:p>
            <a:pPr marL="0" indent="0">
              <a:buNone/>
            </a:pPr>
            <a:r>
              <a:rPr lang="zh-CN" altLang="en-US" sz="2800" dirty="0"/>
              <a:t>	</a:t>
            </a:r>
            <a:r>
              <a:rPr lang="en-US" altLang="zh-CN" sz="2800" dirty="0"/>
              <a:t>double Dot(Vector3 A,Vector3 B){</a:t>
            </a:r>
          </a:p>
          <a:p>
            <a:pPr marL="0" indent="0">
              <a:buNone/>
            </a:pPr>
            <a:r>
              <a:rPr lang="en-US" altLang="zh-CN" sz="2800" dirty="0"/>
              <a:t>		return </a:t>
            </a:r>
            <a:r>
              <a:rPr lang="en-US" altLang="zh-CN" sz="2800" dirty="0" err="1"/>
              <a:t>A.x</a:t>
            </a:r>
            <a:r>
              <a:rPr lang="en-US" altLang="zh-CN" sz="2800" dirty="0"/>
              <a:t>*</a:t>
            </a:r>
            <a:r>
              <a:rPr lang="en-US" altLang="zh-CN" sz="2800" dirty="0" err="1"/>
              <a:t>B.x+A.y</a:t>
            </a:r>
            <a:r>
              <a:rPr lang="en-US" altLang="zh-CN" sz="2800" dirty="0"/>
              <a:t>*</a:t>
            </a:r>
            <a:r>
              <a:rPr lang="en-US" altLang="zh-CN" sz="2800" dirty="0" err="1"/>
              <a:t>B.y+A.z</a:t>
            </a:r>
            <a:r>
              <a:rPr lang="en-US" altLang="zh-CN" sz="2800" dirty="0"/>
              <a:t>*</a:t>
            </a:r>
            <a:r>
              <a:rPr lang="en-US" altLang="zh-CN" sz="2800" dirty="0" err="1"/>
              <a:t>B.z</a:t>
            </a:r>
            <a:r>
              <a:rPr lang="en-US" altLang="zh-CN" sz="2800" dirty="0"/>
              <a:t>;</a:t>
            </a:r>
          </a:p>
          <a:p>
            <a:pPr marL="0" indent="0">
              <a:buNone/>
            </a:pPr>
            <a:r>
              <a:rPr lang="en-US" altLang="zh-CN" sz="2800" dirty="0"/>
              <a:t>         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3221CF4-002D-45CA-BF87-C5A899802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57661694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841B34-63A5-4DD3-8034-157528BE7E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600" dirty="0">
                <a:solidFill>
                  <a:srgbClr val="0070C0"/>
                </a:solidFill>
              </a:rPr>
              <a:t>点积的基本应用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40CA46-E6F1-451F-B405-0EC3631516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）判断向量</a:t>
            </a:r>
            <a:r>
              <a:rPr lang="en-US" altLang="zh-CN" sz="2400" dirty="0"/>
              <a:t>A</a:t>
            </a:r>
            <a:r>
              <a:rPr lang="zh-CN" altLang="en-US" sz="2400" dirty="0"/>
              <a:t>与</a:t>
            </a:r>
            <a:r>
              <a:rPr lang="en-US" altLang="zh-CN" sz="2400" dirty="0"/>
              <a:t>B</a:t>
            </a:r>
            <a:r>
              <a:rPr lang="zh-CN" altLang="en-US" sz="2400" dirty="0"/>
              <a:t>的夹角是钝角还是锐角</a:t>
            </a:r>
          </a:p>
          <a:p>
            <a:pPr marL="0" indent="0">
              <a:buNone/>
            </a:pPr>
            <a:r>
              <a:rPr lang="zh-CN" altLang="en-US" sz="2400" dirty="0"/>
              <a:t>	若</a:t>
            </a:r>
            <a:r>
              <a:rPr lang="en-US" altLang="zh-CN" sz="2400" dirty="0"/>
              <a:t>dot(A, B) &gt; 0</a:t>
            </a:r>
            <a:r>
              <a:rPr lang="zh-CN" altLang="en-US" sz="2400" dirty="0"/>
              <a:t>，</a:t>
            </a:r>
            <a:r>
              <a:rPr lang="en-US" altLang="zh-CN" sz="2400" dirty="0"/>
              <a:t>A</a:t>
            </a:r>
            <a:r>
              <a:rPr lang="zh-CN" altLang="en-US" sz="2400" dirty="0"/>
              <a:t>与</a:t>
            </a:r>
            <a:r>
              <a:rPr lang="en-US" altLang="zh-CN" sz="2400" dirty="0"/>
              <a:t>B</a:t>
            </a:r>
            <a:r>
              <a:rPr lang="zh-CN" altLang="en-US" sz="2400" dirty="0"/>
              <a:t>的夹角为锐角；</a:t>
            </a:r>
          </a:p>
          <a:p>
            <a:pPr marL="0" indent="0">
              <a:buNone/>
            </a:pPr>
            <a:r>
              <a:rPr lang="zh-CN" altLang="en-US" sz="2400" dirty="0"/>
              <a:t>	若</a:t>
            </a:r>
            <a:r>
              <a:rPr lang="en-US" altLang="zh-CN" sz="2400" dirty="0"/>
              <a:t>dot(A, B) &lt; 0</a:t>
            </a:r>
            <a:r>
              <a:rPr lang="zh-CN" altLang="en-US" sz="2400" dirty="0"/>
              <a:t>，</a:t>
            </a:r>
            <a:r>
              <a:rPr lang="en-US" altLang="zh-CN" sz="2400" dirty="0"/>
              <a:t>A</a:t>
            </a:r>
            <a:r>
              <a:rPr lang="zh-CN" altLang="en-US" sz="2400" dirty="0"/>
              <a:t>与</a:t>
            </a:r>
            <a:r>
              <a:rPr lang="en-US" altLang="zh-CN" sz="2400" dirty="0"/>
              <a:t>B</a:t>
            </a:r>
            <a:r>
              <a:rPr lang="zh-CN" altLang="en-US" sz="2400" dirty="0"/>
              <a:t>的夹角为钝角；</a:t>
            </a:r>
          </a:p>
          <a:p>
            <a:pPr marL="0" indent="0">
              <a:buNone/>
            </a:pPr>
            <a:r>
              <a:rPr lang="zh-CN" altLang="en-US" sz="2400" dirty="0"/>
              <a:t>	若</a:t>
            </a:r>
            <a:r>
              <a:rPr lang="en-US" altLang="zh-CN" sz="2400" dirty="0"/>
              <a:t>dot(A, B) = 0</a:t>
            </a:r>
            <a:r>
              <a:rPr lang="zh-CN" altLang="en-US" sz="2400" dirty="0"/>
              <a:t>，</a:t>
            </a:r>
            <a:r>
              <a:rPr lang="en-US" altLang="zh-CN" sz="2400" dirty="0"/>
              <a:t>A</a:t>
            </a:r>
            <a:r>
              <a:rPr lang="zh-CN" altLang="en-US" sz="2400" dirty="0"/>
              <a:t>与</a:t>
            </a:r>
            <a:r>
              <a:rPr lang="en-US" altLang="zh-CN" sz="2400" dirty="0"/>
              <a:t>B</a:t>
            </a:r>
            <a:r>
              <a:rPr lang="zh-CN" altLang="en-US" sz="2400" dirty="0"/>
              <a:t>的夹角为直角。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）求向量</a:t>
            </a:r>
            <a:r>
              <a:rPr lang="en-US" altLang="zh-CN" sz="2400" dirty="0"/>
              <a:t>A</a:t>
            </a:r>
            <a:r>
              <a:rPr lang="zh-CN" altLang="en-US" sz="2400" dirty="0"/>
              <a:t>的长度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double Len(Vector3 A){ return sqrt(Dot(A, A));}   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）求向量</a:t>
            </a:r>
            <a:r>
              <a:rPr lang="en-US" altLang="zh-CN" sz="2400" dirty="0"/>
              <a:t>A</a:t>
            </a:r>
            <a:r>
              <a:rPr lang="zh-CN" altLang="en-US" sz="2400" dirty="0"/>
              <a:t>与</a:t>
            </a:r>
            <a:r>
              <a:rPr lang="en-US" altLang="zh-CN" sz="2400" dirty="0"/>
              <a:t>B</a:t>
            </a:r>
            <a:r>
              <a:rPr lang="zh-CN" altLang="en-US" sz="2400" dirty="0"/>
              <a:t>的夹角大小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double Angle(Vector3 A,Vector3 B){</a:t>
            </a:r>
          </a:p>
          <a:p>
            <a:pPr marL="0" indent="0">
              <a:buNone/>
            </a:pPr>
            <a:r>
              <a:rPr lang="en-US" altLang="zh-CN" sz="2400" dirty="0"/>
              <a:t>	    return </a:t>
            </a:r>
            <a:r>
              <a:rPr lang="en-US" altLang="zh-CN" sz="2400" dirty="0" err="1"/>
              <a:t>acos</a:t>
            </a:r>
            <a:r>
              <a:rPr lang="en-US" altLang="zh-CN" sz="2400" dirty="0"/>
              <a:t>(Dot(A,B)/Len(A)/Len(B));</a:t>
            </a:r>
          </a:p>
          <a:p>
            <a:pPr marL="0" indent="0">
              <a:buNone/>
            </a:pPr>
            <a:r>
              <a:rPr lang="en-US" altLang="zh-CN" sz="2400" dirty="0"/>
              <a:t>           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DE131D-21B8-4C02-B7FF-DB2076DD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950136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75908C-BEC5-4F68-846D-D8A287ADD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l"/>
            </a:pPr>
            <a:r>
              <a:rPr lang="zh-CN" altLang="en-US" sz="3600" dirty="0">
                <a:solidFill>
                  <a:srgbClr val="0070C0"/>
                </a:solidFill>
              </a:rPr>
              <a:t>点和向量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6D7AEC-80EC-4F12-BC45-CDB8759A15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定义点：坐标</a:t>
            </a:r>
            <a:r>
              <a:rPr lang="en-US" altLang="zh-CN" i="1" dirty="0"/>
              <a:t>(x, y)</a:t>
            </a:r>
            <a:endParaRPr lang="zh-CN" altLang="en-US" dirty="0"/>
          </a:p>
          <a:p>
            <a:pPr marL="400050" lvl="1" indent="0">
              <a:buNone/>
            </a:pPr>
            <a:r>
              <a:rPr lang="en-US" altLang="zh-CN" dirty="0"/>
              <a:t>struct Point{  </a:t>
            </a:r>
          </a:p>
          <a:p>
            <a:pPr marL="400050" lvl="1" indent="0">
              <a:buNone/>
            </a:pPr>
            <a:r>
              <a:rPr lang="en-US" altLang="zh-CN" dirty="0"/>
              <a:t>    double </a:t>
            </a:r>
            <a:r>
              <a:rPr lang="en-US" altLang="zh-CN" dirty="0" err="1"/>
              <a:t>x,y</a:t>
            </a:r>
            <a:r>
              <a:rPr lang="en-US" altLang="zh-CN" dirty="0"/>
              <a:t>;</a:t>
            </a:r>
          </a:p>
          <a:p>
            <a:pPr marL="400050" lvl="1" indent="0">
              <a:buNone/>
            </a:pPr>
            <a:r>
              <a:rPr lang="en-US" altLang="zh-CN" dirty="0"/>
              <a:t>    Point(){}</a:t>
            </a:r>
          </a:p>
          <a:p>
            <a:pPr marL="400050" lvl="1" indent="0">
              <a:buNone/>
            </a:pPr>
            <a:r>
              <a:rPr lang="en-US" altLang="zh-CN" dirty="0"/>
              <a:t>    Point(double </a:t>
            </a:r>
            <a:r>
              <a:rPr lang="en-US" altLang="zh-CN" dirty="0" err="1"/>
              <a:t>x,double</a:t>
            </a:r>
            <a:r>
              <a:rPr lang="en-US" altLang="zh-CN" dirty="0"/>
              <a:t> y):x(x),y(y){}</a:t>
            </a:r>
          </a:p>
          <a:p>
            <a:pPr marL="400050" lvl="1" indent="0">
              <a:buNone/>
            </a:pPr>
            <a:r>
              <a:rPr lang="en-US" altLang="zh-CN" dirty="0"/>
              <a:t>};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D0865D9-433C-43A4-B989-DA18E5E8A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3385623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0A3404-3F2F-42EC-9D3A-7AB60F2512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三维叉积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3590EAB-9787-4DE5-963A-2C64DE7EA6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435280" cy="4708525"/>
          </a:xfrm>
        </p:spPr>
        <p:txBody>
          <a:bodyPr/>
          <a:lstStyle/>
          <a:p>
            <a:r>
              <a:rPr lang="zh-CN" altLang="en-US" sz="2800" dirty="0"/>
              <a:t>二维叉积是一个带正负的数值，而三维叉积是一个向量。</a:t>
            </a:r>
            <a:endParaRPr lang="en-US" altLang="zh-CN" sz="2800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r>
              <a:rPr lang="en-US" altLang="zh-CN" sz="2000" dirty="0"/>
              <a:t>Vector3 Cross(Vector3 A,Vector3 B){</a:t>
            </a:r>
          </a:p>
          <a:p>
            <a:pPr marL="0" indent="0">
              <a:buNone/>
            </a:pPr>
            <a:r>
              <a:rPr lang="en-US" altLang="zh-CN" sz="2000" dirty="0"/>
              <a:t>	return Point3(</a:t>
            </a:r>
            <a:r>
              <a:rPr lang="en-US" altLang="zh-CN" sz="2000" dirty="0" err="1"/>
              <a:t>A.y</a:t>
            </a:r>
            <a:r>
              <a:rPr lang="en-US" altLang="zh-CN" sz="2000" dirty="0"/>
              <a:t>*</a:t>
            </a:r>
            <a:r>
              <a:rPr lang="en-US" altLang="zh-CN" sz="2000" dirty="0" err="1"/>
              <a:t>B.z-A.z</a:t>
            </a:r>
            <a:r>
              <a:rPr lang="en-US" altLang="zh-CN" sz="2000" dirty="0"/>
              <a:t>*</a:t>
            </a:r>
            <a:r>
              <a:rPr lang="en-US" altLang="zh-CN" sz="2000" dirty="0" err="1"/>
              <a:t>B.y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A.z</a:t>
            </a:r>
            <a:r>
              <a:rPr lang="en-US" altLang="zh-CN" sz="2000" dirty="0"/>
              <a:t>*</a:t>
            </a:r>
            <a:r>
              <a:rPr lang="en-US" altLang="zh-CN" sz="2000" dirty="0" err="1"/>
              <a:t>B.x-A.x</a:t>
            </a:r>
            <a:r>
              <a:rPr lang="en-US" altLang="zh-CN" sz="2000" dirty="0"/>
              <a:t>*</a:t>
            </a:r>
            <a:r>
              <a:rPr lang="en-US" altLang="zh-CN" sz="2000" dirty="0" err="1"/>
              <a:t>B.z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A.x</a:t>
            </a:r>
            <a:r>
              <a:rPr lang="en-US" altLang="zh-CN" sz="2000" dirty="0"/>
              <a:t>*</a:t>
            </a:r>
            <a:r>
              <a:rPr lang="en-US" altLang="zh-CN" sz="2000" dirty="0" err="1"/>
              <a:t>B.y-A.y</a:t>
            </a:r>
            <a:r>
              <a:rPr lang="en-US" altLang="zh-CN" sz="2000" dirty="0"/>
              <a:t>*</a:t>
            </a:r>
            <a:r>
              <a:rPr lang="en-US" altLang="zh-CN" sz="2000" dirty="0" err="1"/>
              <a:t>B.x</a:t>
            </a:r>
            <a:r>
              <a:rPr lang="en-US" altLang="zh-CN" sz="2000" dirty="0"/>
              <a:t>);</a:t>
            </a:r>
          </a:p>
          <a:p>
            <a:pPr marL="0" indent="0">
              <a:buNone/>
            </a:pPr>
            <a:r>
              <a:rPr lang="en-US" altLang="zh-CN" sz="2000" dirty="0"/>
              <a:t>}</a:t>
            </a:r>
          </a:p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7B8A1AC-1752-49E4-A40C-6E703A01E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60418" name="Picture 2" descr="C:\Users\luo\AppData\Local\Temp\ksohtml15192\wps33.png">
            <a:extLst>
              <a:ext uri="{FF2B5EF4-FFF2-40B4-BE49-F238E27FC236}">
                <a16:creationId xmlns:a16="http://schemas.microsoft.com/office/drawing/2014/main" id="{97543BB0-BF19-406A-AC9F-4A8EA3C8EC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2204864"/>
            <a:ext cx="2659335" cy="2031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813407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2AA4CA-0723-4A2B-8CD4-19D599A25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三角形面积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E52E15-9E81-42CB-BB17-1742923A0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800" dirty="0"/>
              <a:t>三维的三角形面积计算和二维的相似，也是有向面积。先求三维叉积，然后取叉积的长度值。</a:t>
            </a:r>
          </a:p>
          <a:p>
            <a:pPr marL="0" indent="0">
              <a:buNone/>
            </a:pPr>
            <a:r>
              <a:rPr lang="zh-CN" altLang="en-US" sz="2800" dirty="0"/>
              <a:t>	</a:t>
            </a:r>
            <a:r>
              <a:rPr lang="en-US" altLang="zh-CN" sz="2800" dirty="0"/>
              <a:t>//</a:t>
            </a:r>
            <a:r>
              <a:rPr lang="zh-CN" altLang="en-US" sz="2800" dirty="0"/>
              <a:t>三角形面积的</a:t>
            </a:r>
            <a:r>
              <a:rPr lang="en-US" altLang="zh-CN" sz="2800" dirty="0"/>
              <a:t>2</a:t>
            </a:r>
            <a:r>
              <a:rPr lang="zh-CN" altLang="en-US" sz="2800" dirty="0"/>
              <a:t>倍</a:t>
            </a:r>
          </a:p>
          <a:p>
            <a:pPr marL="0" indent="0">
              <a:buNone/>
            </a:pPr>
            <a:r>
              <a:rPr lang="en-US" altLang="zh-CN" sz="2800" dirty="0"/>
              <a:t>double Area2(Point3 A,Point3 B,Point3 C){</a:t>
            </a:r>
          </a:p>
          <a:p>
            <a:pPr marL="0" indent="0">
              <a:buNone/>
            </a:pPr>
            <a:r>
              <a:rPr lang="en-US" altLang="zh-CN" sz="2800" dirty="0"/>
              <a:t>	return Len(Cross(B-A, C-A));</a:t>
            </a:r>
          </a:p>
          <a:p>
            <a:pPr marL="0" indent="0">
              <a:buNone/>
            </a:pPr>
            <a:r>
              <a:rPr lang="en-US" altLang="zh-CN" sz="2800" dirty="0"/>
              <a:t>}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F25F209-176F-476F-B63C-542063DE3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337085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71590F-F0E4-4E0C-8BBD-F99DA65EA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点和线的有关问题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7D11DEC-2BA5-4A91-AD1F-554B395578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点到直线的距离、点是否在直线上、点到线段的距离、点在直线上的投影等问题的代码和二维几何相似。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FA1A24E-8F09-4C10-815C-1D9181EC5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33678054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06C30D-5792-4F71-ACCC-6EFC36620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平面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C70B05-A783-494D-9466-4B6AD2882C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800" dirty="0"/>
              <a:t>用三个点可以确定一个平面</a:t>
            </a:r>
          </a:p>
          <a:p>
            <a:pPr marL="0" indent="0">
              <a:buNone/>
            </a:pPr>
            <a:r>
              <a:rPr lang="zh-CN" altLang="en-US" sz="2800" dirty="0"/>
              <a:t> </a:t>
            </a:r>
            <a:r>
              <a:rPr lang="en-US" altLang="zh-CN" sz="2400" dirty="0"/>
              <a:t>struct Plane{</a:t>
            </a:r>
          </a:p>
          <a:p>
            <a:pPr marL="0" indent="0">
              <a:buNone/>
            </a:pPr>
            <a:r>
              <a:rPr lang="en-US" altLang="zh-CN" sz="2400" dirty="0"/>
              <a:t>    Point3 p1,p2,p3;//</a:t>
            </a:r>
            <a:r>
              <a:rPr lang="zh-CN" altLang="en-US" sz="2400" dirty="0"/>
              <a:t>平面上的三个点</a:t>
            </a:r>
          </a:p>
          <a:p>
            <a:pPr marL="0" indent="0">
              <a:buNone/>
            </a:pPr>
            <a:r>
              <a:rPr lang="zh-CN" altLang="en-US" sz="2400" dirty="0"/>
              <a:t>    </a:t>
            </a:r>
            <a:r>
              <a:rPr lang="en-US" altLang="zh-CN" sz="2400" dirty="0"/>
              <a:t>Plane(){}</a:t>
            </a:r>
          </a:p>
          <a:p>
            <a:pPr marL="0" indent="0">
              <a:buNone/>
            </a:pPr>
            <a:r>
              <a:rPr lang="en-US" altLang="zh-CN" sz="2400" dirty="0"/>
              <a:t>    Plane(Point3 p1,Point3 p2,Point3 p3):p1(p1),p2(p2),p3(p3){}</a:t>
            </a:r>
          </a:p>
          <a:p>
            <a:pPr marL="0" indent="0">
              <a:buNone/>
            </a:pPr>
            <a:r>
              <a:rPr lang="en-US" altLang="zh-CN" sz="2400" dirty="0"/>
              <a:t>};</a:t>
            </a:r>
          </a:p>
          <a:p>
            <a:pPr marL="0" indent="0">
              <a:buNone/>
            </a:pPr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9571A79-9834-487E-A311-8FAC3D908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82371202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C86CAC-4E83-41AC-8C07-4AE2AC51F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平面法向量</a:t>
            </a:r>
            <a:endParaRPr lang="zh-CN" altLang="en-US" sz="4000" dirty="0">
              <a:solidFill>
                <a:srgbClr val="0070C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D7399B-0E0D-4781-AA5C-4C2EDF9114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平面法向量是垂直于平面的向量，在平面问题中非常重要。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用叉积的概念计算即可，代码是：</a:t>
            </a:r>
          </a:p>
          <a:p>
            <a:pPr marL="0" indent="0">
              <a:buNone/>
            </a:pPr>
            <a:r>
              <a:rPr lang="en-US" altLang="zh-CN" sz="2800" dirty="0"/>
              <a:t>Point3 </a:t>
            </a:r>
            <a:r>
              <a:rPr lang="en-US" altLang="zh-CN" sz="2800" dirty="0" err="1"/>
              <a:t>Pvec</a:t>
            </a:r>
            <a:r>
              <a:rPr lang="en-US" altLang="zh-CN" sz="2800" dirty="0"/>
              <a:t>(Point3 A, Point3 B, Point3 C){</a:t>
            </a:r>
          </a:p>
          <a:p>
            <a:pPr marL="0" indent="0">
              <a:buNone/>
            </a:pPr>
            <a:r>
              <a:rPr lang="en-US" altLang="zh-CN" sz="2800" dirty="0"/>
              <a:t>	return Cross(B-A,C-A);</a:t>
            </a:r>
          </a:p>
          <a:p>
            <a:pPr marL="0" indent="0">
              <a:buNone/>
            </a:pPr>
            <a:r>
              <a:rPr lang="en-US" altLang="zh-CN" sz="2800" dirty="0"/>
              <a:t>}</a:t>
            </a:r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879DB1-67D3-431C-816F-A00D0A31B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67038568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30EEBE-6A10-41C4-97B9-779DBE9DE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平面的有关问题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E97F4E-2BEC-456D-92B8-4B0E8B857A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四点共平面</a:t>
            </a:r>
            <a:endParaRPr lang="en-US" altLang="zh-CN" sz="2800" dirty="0"/>
          </a:p>
          <a:p>
            <a:r>
              <a:rPr lang="zh-CN" altLang="en-US" sz="2800" dirty="0"/>
              <a:t>两平面平行</a:t>
            </a:r>
            <a:endParaRPr lang="en-US" altLang="zh-CN" sz="2800" dirty="0"/>
          </a:p>
          <a:p>
            <a:r>
              <a:rPr lang="zh-CN" altLang="en-US" sz="2800" dirty="0"/>
              <a:t>两平面垂直</a:t>
            </a:r>
          </a:p>
          <a:p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CB04FF-3952-44E2-A26B-4BBB8820D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07899490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C5A7B7-5E07-4DC4-A64D-D49A961651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8098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直线和平面的交点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25C561-D8CA-4A8C-8DF0-B41F52894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r>
              <a:rPr lang="zh-CN" altLang="en-US" sz="2400" dirty="0"/>
              <a:t>直线和平面有三种关系：直线在平面上、直线和平面平行、直线和平面有交点。</a:t>
            </a:r>
          </a:p>
          <a:p>
            <a:r>
              <a:rPr lang="zh-CN" altLang="en-US" sz="2400" dirty="0"/>
              <a:t>一个平面，可以用平面</a:t>
            </a:r>
            <a:r>
              <a:rPr lang="en-US" altLang="zh-CN" sz="2400" dirty="0"/>
              <a:t>f</a:t>
            </a:r>
            <a:r>
              <a:rPr lang="zh-CN" altLang="en-US" sz="2400" dirty="0"/>
              <a:t>上的一点</a:t>
            </a:r>
            <a:r>
              <a:rPr lang="en-US" altLang="zh-CN" sz="2400" dirty="0"/>
              <a:t>f.p1</a:t>
            </a:r>
            <a:r>
              <a:rPr lang="zh-CN" altLang="en-US" sz="2400" dirty="0"/>
              <a:t>，以及平面的法向量</a:t>
            </a:r>
            <a:r>
              <a:rPr lang="en-US" altLang="zh-CN" sz="2400" dirty="0"/>
              <a:t>v</a:t>
            </a:r>
            <a:r>
              <a:rPr lang="zh-CN" altLang="en-US" sz="2400" dirty="0"/>
              <a:t>来决定。直线</a:t>
            </a:r>
            <a:r>
              <a:rPr lang="en-US" altLang="zh-CN" sz="2400" dirty="0"/>
              <a:t>u</a:t>
            </a:r>
            <a:r>
              <a:rPr lang="zh-CN" altLang="en-US" sz="2400" dirty="0"/>
              <a:t>用两点</a:t>
            </a:r>
            <a:r>
              <a:rPr lang="en-US" altLang="zh-CN" sz="2400" dirty="0"/>
              <a:t>u.p1</a:t>
            </a:r>
            <a:r>
              <a:rPr lang="zh-CN" altLang="en-US" sz="2400" dirty="0"/>
              <a:t>和 </a:t>
            </a:r>
            <a:r>
              <a:rPr lang="en-US" altLang="zh-CN" sz="2400" dirty="0"/>
              <a:t>u.p2</a:t>
            </a:r>
            <a:r>
              <a:rPr lang="zh-CN" altLang="en-US" sz="2400" dirty="0"/>
              <a:t>决定。</a:t>
            </a:r>
            <a:endParaRPr lang="en-US" altLang="zh-CN" sz="2400" dirty="0"/>
          </a:p>
          <a:p>
            <a:endParaRPr lang="zh-CN" altLang="en-US" sz="2400" dirty="0"/>
          </a:p>
          <a:p>
            <a:pPr marL="0" indent="0">
              <a:buNone/>
            </a:pPr>
            <a:r>
              <a:rPr lang="en-US" altLang="zh-CN" sz="2000" dirty="0"/>
              <a:t>int </a:t>
            </a:r>
            <a:r>
              <a:rPr lang="en-US" altLang="zh-CN" sz="2000" dirty="0" err="1"/>
              <a:t>Line_cross_plane</a:t>
            </a:r>
            <a:r>
              <a:rPr lang="en-US" altLang="zh-CN" sz="2000" dirty="0"/>
              <a:t>(Line3 </a:t>
            </a:r>
            <a:r>
              <a:rPr lang="en-US" altLang="zh-CN" sz="2000" dirty="0" err="1"/>
              <a:t>u,Plane</a:t>
            </a:r>
            <a:r>
              <a:rPr lang="en-US" altLang="zh-CN" sz="2000" dirty="0"/>
              <a:t> f,Point3 &amp;p){</a:t>
            </a:r>
          </a:p>
          <a:p>
            <a:pPr marL="0" indent="0">
              <a:buNone/>
            </a:pPr>
            <a:r>
              <a:rPr lang="en-US" altLang="zh-CN" sz="2000" dirty="0"/>
              <a:t>    Point3 v = </a:t>
            </a:r>
            <a:r>
              <a:rPr lang="en-US" altLang="zh-CN" sz="2000" dirty="0" err="1"/>
              <a:t>Pvec</a:t>
            </a:r>
            <a:r>
              <a:rPr lang="en-US" altLang="zh-CN" sz="2000" dirty="0"/>
              <a:t>(f);                           //</a:t>
            </a:r>
            <a:r>
              <a:rPr lang="zh-CN" altLang="en-US" sz="2000" dirty="0"/>
              <a:t>平面的法向量</a:t>
            </a:r>
          </a:p>
          <a:p>
            <a:pPr marL="0" indent="0">
              <a:buNone/>
            </a:pPr>
            <a:r>
              <a:rPr lang="zh-CN" altLang="en-US" sz="2000" dirty="0"/>
              <a:t>    </a:t>
            </a:r>
            <a:r>
              <a:rPr lang="en-US" altLang="zh-CN" sz="2000" dirty="0"/>
              <a:t>double x = Dot(v, u.p2-f.p1);</a:t>
            </a:r>
          </a:p>
          <a:p>
            <a:pPr marL="0" indent="0">
              <a:buNone/>
            </a:pPr>
            <a:r>
              <a:rPr lang="en-US" altLang="zh-CN" sz="2000" dirty="0"/>
              <a:t>    double y = Dot(v, u.p1-f.p1);</a:t>
            </a:r>
          </a:p>
          <a:p>
            <a:pPr marL="0" indent="0">
              <a:buNone/>
            </a:pPr>
            <a:r>
              <a:rPr lang="en-US" altLang="zh-CN" sz="2000" dirty="0"/>
              <a:t>    double d = x-y;</a:t>
            </a:r>
          </a:p>
          <a:p>
            <a:pPr marL="0" indent="0">
              <a:buNone/>
            </a:pPr>
            <a:r>
              <a:rPr lang="en-US" altLang="zh-CN" sz="2000" dirty="0"/>
              <a:t>    if(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(x) == 0 &amp;&amp; 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(y) == 0) return -1;   //-1</a:t>
            </a:r>
            <a:r>
              <a:rPr lang="zh-CN" altLang="en-US" sz="2000" dirty="0"/>
              <a:t>：</a:t>
            </a:r>
            <a:r>
              <a:rPr lang="en-US" altLang="zh-CN" sz="2000" dirty="0"/>
              <a:t>v</a:t>
            </a:r>
            <a:r>
              <a:rPr lang="zh-CN" altLang="en-US" sz="2000" dirty="0"/>
              <a:t>在</a:t>
            </a:r>
            <a:r>
              <a:rPr lang="en-US" altLang="zh-CN" sz="2000" dirty="0"/>
              <a:t>f</a:t>
            </a:r>
            <a:r>
              <a:rPr lang="zh-CN" altLang="en-US" sz="2000" dirty="0"/>
              <a:t>上</a:t>
            </a:r>
          </a:p>
          <a:p>
            <a:pPr marL="0" indent="0">
              <a:buNone/>
            </a:pPr>
            <a:r>
              <a:rPr lang="zh-CN" altLang="en-US" sz="2000" dirty="0"/>
              <a:t>    </a:t>
            </a:r>
            <a:r>
              <a:rPr lang="en-US" altLang="zh-CN" sz="2000" dirty="0"/>
              <a:t>if(</a:t>
            </a:r>
            <a:r>
              <a:rPr lang="en-US" altLang="zh-CN" sz="2000" dirty="0" err="1"/>
              <a:t>sgn</a:t>
            </a:r>
            <a:r>
              <a:rPr lang="en-US" altLang="zh-CN" sz="2000" dirty="0"/>
              <a:t>(d) == 0) return 0;                      //0</a:t>
            </a:r>
            <a:r>
              <a:rPr lang="zh-CN" altLang="en-US" sz="2000" dirty="0"/>
              <a:t>：</a:t>
            </a:r>
            <a:r>
              <a:rPr lang="en-US" altLang="zh-CN" sz="2000" dirty="0"/>
              <a:t>v</a:t>
            </a:r>
            <a:r>
              <a:rPr lang="zh-CN" altLang="en-US" sz="2000" dirty="0"/>
              <a:t>与</a:t>
            </a:r>
            <a:r>
              <a:rPr lang="en-US" altLang="zh-CN" sz="2000" dirty="0"/>
              <a:t>f</a:t>
            </a:r>
            <a:r>
              <a:rPr lang="zh-CN" altLang="en-US" sz="2000" dirty="0"/>
              <a:t>平行</a:t>
            </a:r>
          </a:p>
          <a:p>
            <a:pPr marL="0" indent="0">
              <a:buNone/>
            </a:pPr>
            <a:r>
              <a:rPr lang="zh-CN" altLang="en-US" sz="2000" dirty="0"/>
              <a:t>    </a:t>
            </a:r>
            <a:r>
              <a:rPr lang="en-US" altLang="zh-CN" sz="2000" dirty="0"/>
              <a:t>p = ((u.p1 * x)-(u.p2 * y))/d;                //v</a:t>
            </a:r>
            <a:r>
              <a:rPr lang="zh-CN" altLang="en-US" sz="2000" dirty="0"/>
              <a:t>与</a:t>
            </a:r>
            <a:r>
              <a:rPr lang="en-US" altLang="zh-CN" sz="2000" dirty="0"/>
              <a:t>f</a:t>
            </a:r>
            <a:r>
              <a:rPr lang="zh-CN" altLang="en-US" sz="2000" dirty="0"/>
              <a:t>相交</a:t>
            </a:r>
          </a:p>
          <a:p>
            <a:pPr marL="0" indent="0">
              <a:buNone/>
            </a:pPr>
            <a:r>
              <a:rPr lang="zh-CN" altLang="en-US" sz="2000" dirty="0"/>
              <a:t>    </a:t>
            </a:r>
            <a:r>
              <a:rPr lang="en-US" altLang="zh-CN" sz="2000" dirty="0"/>
              <a:t>return 1;</a:t>
            </a:r>
          </a:p>
          <a:p>
            <a:pPr marL="0" indent="0">
              <a:buNone/>
            </a:pPr>
            <a:r>
              <a:rPr lang="en-US" altLang="zh-CN" sz="2000" dirty="0"/>
              <a:t>}</a:t>
            </a:r>
          </a:p>
          <a:p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1BC37B0-C65F-409F-AB1F-63AB26F67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2296624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EEA20B-ED1F-4AB9-BFFE-F5617A09A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最小球覆盖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61E13D-5B4F-4A0E-B87F-F340CD486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最小球覆盖问题：给定</a:t>
            </a:r>
            <a:r>
              <a:rPr lang="en-US" altLang="zh-CN" sz="2800" dirty="0"/>
              <a:t>n</a:t>
            </a:r>
            <a:r>
              <a:rPr lang="zh-CN" altLang="en-US" sz="2800" dirty="0"/>
              <a:t>个点的三维坐标，求一个半径最小的球，把</a:t>
            </a:r>
            <a:r>
              <a:rPr lang="en-US" altLang="zh-CN" sz="2800" dirty="0"/>
              <a:t>n</a:t>
            </a:r>
            <a:r>
              <a:rPr lang="zh-CN" altLang="en-US" sz="2800" dirty="0"/>
              <a:t>个点全部包围进来。</a:t>
            </a:r>
          </a:p>
          <a:p>
            <a:r>
              <a:rPr lang="zh-CN" altLang="en-US" sz="2800" dirty="0"/>
              <a:t>和最小圆覆盖一样，最小球覆盖问题也有两种解法：几何算法、模拟退火算法。</a:t>
            </a:r>
          </a:p>
          <a:p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29F0D5F-3E8A-4AF4-98D2-D82F53B2A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3827096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36D7E8-03B5-4A4C-BD09-B81F91BAEC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b="1" dirty="0"/>
              <a:t>1. </a:t>
            </a:r>
            <a:r>
              <a:rPr lang="zh-CN" altLang="en-US" sz="2400" b="1" dirty="0"/>
              <a:t>模拟退火解法</a:t>
            </a:r>
            <a:endParaRPr lang="zh-CN" altLang="en-US" sz="2400" dirty="0"/>
          </a:p>
          <a:p>
            <a:pPr marL="0" indent="0">
              <a:buNone/>
            </a:pPr>
            <a:r>
              <a:rPr lang="zh-CN" altLang="en-US" sz="2400" dirty="0"/>
              <a:t>   如果数据规模较小，可以用模拟退火算法求最小球覆盖。代码和最小圆覆盖的程序几乎一样，只需加上对坐标</a:t>
            </a:r>
            <a:r>
              <a:rPr lang="en-US" altLang="zh-CN" sz="2400" dirty="0"/>
              <a:t>z</a:t>
            </a:r>
            <a:r>
              <a:rPr lang="zh-CN" altLang="en-US" sz="2400" dirty="0"/>
              <a:t>的处理即可。</a:t>
            </a:r>
          </a:p>
          <a:p>
            <a:pPr marL="0" indent="0">
              <a:buNone/>
            </a:pPr>
            <a:r>
              <a:rPr lang="en-US" altLang="zh-CN" sz="2400" b="1" dirty="0"/>
              <a:t>2.</a:t>
            </a:r>
            <a:r>
              <a:rPr lang="zh-CN" altLang="en-US" sz="2400" b="1" dirty="0"/>
              <a:t>几何解法</a:t>
            </a:r>
            <a:endParaRPr lang="zh-CN" altLang="en-US" sz="2400" dirty="0"/>
          </a:p>
          <a:p>
            <a:pPr marL="0" indent="0">
              <a:buNone/>
            </a:pPr>
            <a:r>
              <a:rPr lang="zh-CN" altLang="en-US" sz="2400" dirty="0"/>
              <a:t>   和最小圆覆盖增量法的思路类似，最小球覆盖也可以由一些点来确定。一个三维空间的球，需要</a:t>
            </a:r>
            <a:r>
              <a:rPr lang="en-US" altLang="zh-CN" sz="2400" dirty="0"/>
              <a:t>1~4</a:t>
            </a:r>
            <a:r>
              <a:rPr lang="zh-CN" altLang="en-US" sz="2400" dirty="0"/>
              <a:t>个点来确定。可以从一个点开始，每次加入一个新的点，更新最小球，直到扩展到全部</a:t>
            </a:r>
            <a:r>
              <a:rPr lang="en-US" altLang="zh-CN" sz="2400" dirty="0"/>
              <a:t>n</a:t>
            </a:r>
            <a:r>
              <a:rPr lang="zh-CN" altLang="en-US" sz="2400" dirty="0"/>
              <a:t>个点。</a:t>
            </a: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  代码很复杂。</a:t>
            </a:r>
          </a:p>
          <a:p>
            <a:pPr marL="0" indent="0">
              <a:buNone/>
            </a:pPr>
            <a:endParaRPr lang="zh-CN" altLang="en-US" sz="2400" dirty="0"/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0CB5329-AB95-42F2-B49A-39144A4F4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8364134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4A5291-E290-4A22-918F-6FC2F69BF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三维凸包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B01948-1C53-494D-A425-D7037E0F5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zh-CN" altLang="en-US" sz="2800" dirty="0"/>
              <a:t>三维凸包问题：给定三维空间的一些点，找到包含这些点的最小凸多面体。</a:t>
            </a:r>
            <a:endParaRPr lang="en-US" altLang="zh-CN" sz="2800" dirty="0"/>
          </a:p>
          <a:p>
            <a:r>
              <a:rPr lang="zh-CN" altLang="en-US" sz="2800" dirty="0"/>
              <a:t>三维凸包问题是二维凸包问题的扩展，它是一个比较难的问题。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BDCEF46-D2CD-40B8-9037-BDD7A6951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409761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65D0CD-0D78-4F37-BF3F-06B0F2D04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两点之间的距离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CA5B9B-316E-4845-8C21-72F789378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）把两点看成直角三角形的两个顶点，斜边就是两点的距离。</a:t>
            </a:r>
          </a:p>
          <a:p>
            <a:pPr marL="0" indent="0">
              <a:buNone/>
            </a:pPr>
            <a:r>
              <a:rPr lang="en-US" altLang="zh-CN" sz="2400" dirty="0"/>
              <a:t>double Distance(Point A, Point B){</a:t>
            </a:r>
          </a:p>
          <a:p>
            <a:pPr marL="0" indent="0">
              <a:buNone/>
            </a:pPr>
            <a:r>
              <a:rPr lang="en-US" altLang="zh-CN" sz="2400" dirty="0"/>
              <a:t>     return </a:t>
            </a:r>
            <a:r>
              <a:rPr lang="en-US" altLang="zh-CN" sz="2400" dirty="0" err="1"/>
              <a:t>hypot</a:t>
            </a:r>
            <a:r>
              <a:rPr lang="en-US" altLang="zh-CN" sz="2400" dirty="0"/>
              <a:t>(</a:t>
            </a:r>
            <a:r>
              <a:rPr lang="en-US" altLang="zh-CN" sz="2400" dirty="0" err="1"/>
              <a:t>A.x-B.x,A.y-B.y</a:t>
            </a:r>
            <a:r>
              <a:rPr lang="en-US" altLang="zh-CN" sz="2400" dirty="0"/>
              <a:t>);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）用</a:t>
            </a:r>
            <a:r>
              <a:rPr lang="en-US" altLang="zh-CN" sz="2400" dirty="0"/>
              <a:t>sqrt()</a:t>
            </a:r>
            <a:r>
              <a:rPr lang="zh-CN" altLang="en-US" sz="2400" dirty="0"/>
              <a:t>函数计算。</a:t>
            </a:r>
          </a:p>
          <a:p>
            <a:pPr marL="0" indent="0">
              <a:buNone/>
            </a:pPr>
            <a:r>
              <a:rPr lang="en-US" altLang="zh-CN" sz="2400" dirty="0"/>
              <a:t>double </a:t>
            </a:r>
            <a:r>
              <a:rPr lang="en-US" altLang="zh-CN" sz="2400" dirty="0" err="1"/>
              <a:t>Dist</a:t>
            </a:r>
            <a:r>
              <a:rPr lang="en-US" altLang="zh-CN" sz="2400" dirty="0"/>
              <a:t>(Point </a:t>
            </a:r>
            <a:r>
              <a:rPr lang="en-US" altLang="zh-CN" sz="2400" dirty="0" err="1"/>
              <a:t>A,Point</a:t>
            </a:r>
            <a:r>
              <a:rPr lang="en-US" altLang="zh-CN" sz="2400" dirty="0"/>
              <a:t> B){</a:t>
            </a:r>
          </a:p>
          <a:p>
            <a:pPr marL="0" indent="0">
              <a:buNone/>
            </a:pPr>
            <a:r>
              <a:rPr lang="en-US" altLang="zh-CN" sz="2400" dirty="0"/>
              <a:t>	return sqrt((</a:t>
            </a:r>
            <a:r>
              <a:rPr lang="en-US" altLang="zh-CN" sz="2400" dirty="0" err="1"/>
              <a:t>A.x-B.x</a:t>
            </a:r>
            <a:r>
              <a:rPr lang="en-US" altLang="zh-CN" sz="2400" dirty="0"/>
              <a:t>)*(</a:t>
            </a:r>
            <a:r>
              <a:rPr lang="en-US" altLang="zh-CN" sz="2400" dirty="0" err="1"/>
              <a:t>A.x-B.x</a:t>
            </a:r>
            <a:r>
              <a:rPr lang="en-US" altLang="zh-CN" sz="2400" dirty="0"/>
              <a:t>) + (</a:t>
            </a:r>
            <a:r>
              <a:rPr lang="en-US" altLang="zh-CN" sz="2400" dirty="0" err="1"/>
              <a:t>A.y-B.y</a:t>
            </a:r>
            <a:r>
              <a:rPr lang="en-US" altLang="zh-CN" sz="2400" dirty="0"/>
              <a:t>)*(</a:t>
            </a:r>
            <a:r>
              <a:rPr lang="en-US" altLang="zh-CN" sz="2400" dirty="0" err="1"/>
              <a:t>A.y-B.y</a:t>
            </a:r>
            <a:r>
              <a:rPr lang="en-US" altLang="zh-CN" sz="2400" dirty="0"/>
              <a:t>));</a:t>
            </a:r>
          </a:p>
          <a:p>
            <a:pPr marL="0" indent="0">
              <a:buNone/>
            </a:pPr>
            <a:r>
              <a:rPr lang="en-US" altLang="zh-CN" sz="2400" dirty="0"/>
              <a:t>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9518599-E358-445A-B1B1-A26F83B734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428258467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B01948-1C53-494D-A425-D7037E0F5E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8525"/>
          </a:xfrm>
        </p:spPr>
        <p:txBody>
          <a:bodyPr/>
          <a:lstStyle/>
          <a:p>
            <a:r>
              <a:rPr lang="zh-CN" altLang="en-US" sz="2800" dirty="0"/>
              <a:t>暴力法：枚举任意</a:t>
            </a:r>
            <a:r>
              <a:rPr lang="en-US" altLang="zh-CN" sz="2800" dirty="0"/>
              <a:t>3</a:t>
            </a:r>
            <a:r>
              <a:rPr lang="zh-CN" altLang="en-US" sz="2800" dirty="0"/>
              <a:t>个点组成的三角形，判断其它点是否都在三角形构成的平面的一侧，如果是，则这个三角形是凸包的一个面。</a:t>
            </a:r>
          </a:p>
          <a:p>
            <a:r>
              <a:rPr lang="zh-CN" altLang="en-US" sz="2800" dirty="0"/>
              <a:t>增量法求三维凸包。算法的思想和最小圆覆盖的增量法有些类似，即把点一个个加入到凸包中。首先找到</a:t>
            </a:r>
            <a:r>
              <a:rPr lang="en-US" altLang="zh-CN" sz="2800" dirty="0"/>
              <a:t>4</a:t>
            </a:r>
            <a:r>
              <a:rPr lang="zh-CN" altLang="en-US" sz="2800" dirty="0"/>
              <a:t>个不共线、不共面的点，一起构成一个四面体，这是初始凸包，然后依次检查其它点，看这个点是否能在原凸包的基础上，构成新的凸包。</a:t>
            </a:r>
            <a:r>
              <a:rPr lang="zh-CN" altLang="en-US" sz="2400" dirty="0">
                <a:solidFill>
                  <a:srgbClr val="0070C0"/>
                </a:solidFill>
              </a:rPr>
              <a:t>（代码很复杂，请学习教材）</a:t>
            </a:r>
          </a:p>
          <a:p>
            <a:endParaRPr lang="zh-CN" altLang="en-US" sz="28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BDCEF46-D2CD-40B8-9037-BDD7A6951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3437259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91D7F5-8282-4CAB-83EE-447A98CB3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向量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18B3BB-F4A7-42E7-AF68-29617B537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有大小有方向的量，称为向量（矢量）。只有大小而没有方向的量，称为标量。</a:t>
            </a:r>
          </a:p>
          <a:p>
            <a:r>
              <a:rPr lang="zh-CN" altLang="en-US" dirty="0"/>
              <a:t>把向量看成从原点</a:t>
            </a:r>
            <a:r>
              <a:rPr lang="en-US" altLang="zh-CN" dirty="0"/>
              <a:t>(0, 0)</a:t>
            </a:r>
            <a:r>
              <a:rPr lang="zh-CN" altLang="en-US" dirty="0"/>
              <a:t>指向点</a:t>
            </a:r>
            <a:r>
              <a:rPr lang="en-US" altLang="zh-CN" dirty="0"/>
              <a:t>(x, y)</a:t>
            </a:r>
            <a:r>
              <a:rPr lang="zh-CN" altLang="en-US" dirty="0"/>
              <a:t>的一个有向线段。向量的表示，在形式上与点的表示完全一样：</a:t>
            </a:r>
          </a:p>
          <a:p>
            <a:pPr marL="0" indent="0">
              <a:buNone/>
            </a:pPr>
            <a:r>
              <a:rPr lang="zh-CN" altLang="en-US" dirty="0"/>
              <a:t>	</a:t>
            </a:r>
            <a:r>
              <a:rPr lang="en-US" altLang="zh-CN" dirty="0"/>
              <a:t>typedef Point Vector;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C35006-DE79-4AFB-AA30-DFCB57784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2320060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E7C414-C8FC-42AD-9125-1A1A46E0B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96912"/>
          </a:xfrm>
        </p:spPr>
        <p:txBody>
          <a:bodyPr/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3600" dirty="0">
                <a:solidFill>
                  <a:srgbClr val="0070C0"/>
                </a:solidFill>
              </a:rPr>
              <a:t>向量的运算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37FE04-64AE-4676-A9A2-68BDBAAA7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5073427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）加：点与点的加法运算没有意义；点与向量相加得到另一个点；向量与向量相加得到另外一个向量。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Point operator + (Point B){</a:t>
            </a:r>
          </a:p>
          <a:p>
            <a:pPr marL="0" indent="0">
              <a:buNone/>
            </a:pPr>
            <a:r>
              <a:rPr lang="en-US" altLang="zh-CN" sz="2400" dirty="0"/>
              <a:t>                   return  Point(</a:t>
            </a:r>
            <a:r>
              <a:rPr lang="en-US" altLang="zh-CN" sz="2400" dirty="0" err="1"/>
              <a:t>x+B.x,y+B.y</a:t>
            </a:r>
            <a:r>
              <a:rPr lang="en-US" altLang="zh-CN" sz="2400" dirty="0"/>
              <a:t>);}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）减：两个点的差是一个向量；向量</a:t>
            </a:r>
            <a:r>
              <a:rPr lang="en-US" altLang="zh-CN" sz="2400" dirty="0"/>
              <a:t>A</a:t>
            </a:r>
            <a:r>
              <a:rPr lang="zh-CN" altLang="en-US" sz="2400" dirty="0"/>
              <a:t>减</a:t>
            </a:r>
            <a:r>
              <a:rPr lang="en-US" altLang="zh-CN" sz="2400" dirty="0"/>
              <a:t>B</a:t>
            </a:r>
            <a:r>
              <a:rPr lang="zh-CN" altLang="en-US" sz="2400" dirty="0"/>
              <a:t>，得到由</a:t>
            </a:r>
            <a:r>
              <a:rPr lang="en-US" altLang="zh-CN" sz="2400" dirty="0"/>
              <a:t>B</a:t>
            </a:r>
            <a:r>
              <a:rPr lang="zh-CN" altLang="en-US" sz="2400" dirty="0"/>
              <a:t>指向</a:t>
            </a:r>
            <a:r>
              <a:rPr lang="en-US" altLang="zh-CN" sz="2400" dirty="0"/>
              <a:t>A</a:t>
            </a:r>
            <a:r>
              <a:rPr lang="zh-CN" altLang="en-US" sz="2400" dirty="0"/>
              <a:t>的向量。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Point operator - (Point B){return Point(x-</a:t>
            </a:r>
            <a:r>
              <a:rPr lang="en-US" altLang="zh-CN" sz="2400" dirty="0" err="1"/>
              <a:t>B.x,y</a:t>
            </a:r>
            <a:r>
              <a:rPr lang="en-US" altLang="zh-CN" sz="2400" dirty="0"/>
              <a:t>-</a:t>
            </a:r>
            <a:r>
              <a:rPr lang="en-US" altLang="zh-CN" sz="2400" dirty="0" err="1"/>
              <a:t>B.y</a:t>
            </a:r>
            <a:r>
              <a:rPr lang="en-US" altLang="zh-CN" sz="2400" dirty="0"/>
              <a:t>);}</a:t>
            </a:r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>
              <a:buNone/>
            </a:pPr>
            <a:endParaRPr lang="en-US" altLang="zh-CN" sz="2400" dirty="0"/>
          </a:p>
          <a:p>
            <a:pPr marL="0" indent="0" algn="ctr">
              <a:buNone/>
            </a:pPr>
            <a:r>
              <a:rPr lang="zh-CN" altLang="en-US" sz="2000" dirty="0"/>
              <a:t>向量加                     向量减</a:t>
            </a:r>
            <a:endParaRPr lang="en-US" altLang="zh-CN" sz="2000" dirty="0"/>
          </a:p>
          <a:p>
            <a:pPr marL="0" indent="0">
              <a:buNone/>
            </a:pPr>
            <a:r>
              <a:rPr lang="en-US" altLang="zh-CN" sz="2400" dirty="0"/>
              <a:t>	  </a:t>
            </a: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85D895-0F16-4CB6-A407-AA37A2EB6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  <p:pic>
        <p:nvPicPr>
          <p:cNvPr id="43010" name="Picture 2" descr="C:\Users\luo\AppData\Local\Temp\ksohtml15192\wps16.png">
            <a:extLst>
              <a:ext uri="{FF2B5EF4-FFF2-40B4-BE49-F238E27FC236}">
                <a16:creationId xmlns:a16="http://schemas.microsoft.com/office/drawing/2014/main" id="{FC763DE8-A2EB-45C7-8DE5-79E8BBD51C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650" y="4299744"/>
            <a:ext cx="4076700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28469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037FE04-64AE-4676-A9A2-68BDBAAA71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24744"/>
            <a:ext cx="8229600" cy="5001419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）乘：向量与实数相乘得到等比例放大的向量。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Point operator * (double k){return Point(x*</a:t>
            </a:r>
            <a:r>
              <a:rPr lang="en-US" altLang="zh-CN" sz="2400" dirty="0" err="1"/>
              <a:t>k,y</a:t>
            </a:r>
            <a:r>
              <a:rPr lang="en-US" altLang="zh-CN" sz="2400" dirty="0"/>
              <a:t>*k);}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4</a:t>
            </a:r>
            <a:r>
              <a:rPr lang="zh-CN" altLang="en-US" sz="2400" dirty="0"/>
              <a:t>）除：向量与实数相除得到等比例缩小的向量。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Point operator / (double k){return Point(x/</a:t>
            </a:r>
            <a:r>
              <a:rPr lang="en-US" altLang="zh-CN" sz="2400" dirty="0" err="1"/>
              <a:t>k,y</a:t>
            </a:r>
            <a:r>
              <a:rPr lang="en-US" altLang="zh-CN" sz="2400" dirty="0"/>
              <a:t>/k);}</a:t>
            </a:r>
          </a:p>
          <a:p>
            <a:pPr marL="0" indent="0">
              <a:buNone/>
            </a:pPr>
            <a:r>
              <a:rPr lang="zh-CN" altLang="en-US" sz="2400" dirty="0"/>
              <a:t>（</a:t>
            </a:r>
            <a:r>
              <a:rPr lang="en-US" altLang="zh-CN" sz="2400" dirty="0"/>
              <a:t>5</a:t>
            </a:r>
            <a:r>
              <a:rPr lang="zh-CN" altLang="en-US" sz="2400" dirty="0"/>
              <a:t>）等于：</a:t>
            </a:r>
          </a:p>
          <a:p>
            <a:pPr marL="0" indent="0">
              <a:buNone/>
            </a:pPr>
            <a:r>
              <a:rPr lang="zh-CN" altLang="en-US" sz="2400" dirty="0"/>
              <a:t>	</a:t>
            </a:r>
            <a:r>
              <a:rPr lang="en-US" altLang="zh-CN" sz="2400" dirty="0"/>
              <a:t>bool operator == (Point B){</a:t>
            </a:r>
          </a:p>
          <a:p>
            <a:pPr marL="0" indent="0">
              <a:buNone/>
            </a:pPr>
            <a:r>
              <a:rPr lang="en-US" altLang="zh-CN" sz="2400" dirty="0"/>
              <a:t>               return 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(x-</a:t>
            </a:r>
            <a:r>
              <a:rPr lang="en-US" altLang="zh-CN" sz="2400" dirty="0" err="1"/>
              <a:t>B.x</a:t>
            </a:r>
            <a:r>
              <a:rPr lang="en-US" altLang="zh-CN" sz="2400" dirty="0"/>
              <a:t>)==0 &amp;&amp; </a:t>
            </a:r>
            <a:r>
              <a:rPr lang="en-US" altLang="zh-CN" sz="2400" dirty="0" err="1"/>
              <a:t>sgn</a:t>
            </a:r>
            <a:r>
              <a:rPr lang="en-US" altLang="zh-CN" sz="2400" dirty="0"/>
              <a:t>(y-</a:t>
            </a:r>
            <a:r>
              <a:rPr lang="en-US" altLang="zh-CN" sz="2400" dirty="0" err="1"/>
              <a:t>B.y</a:t>
            </a:r>
            <a:r>
              <a:rPr lang="en-US" altLang="zh-CN" sz="2400" dirty="0"/>
              <a:t>)==0;</a:t>
            </a:r>
          </a:p>
          <a:p>
            <a:pPr marL="0" indent="0">
              <a:buNone/>
            </a:pPr>
            <a:r>
              <a:rPr lang="en-US" altLang="zh-CN" sz="2400" dirty="0"/>
              <a:t>           }</a:t>
            </a:r>
          </a:p>
          <a:p>
            <a:pPr marL="0" indent="0">
              <a:buNone/>
            </a:pPr>
            <a:endParaRPr lang="zh-CN" altLang="en-US" sz="2400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385D895-0F16-4CB6-A407-AA37A2EB6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/>
              <a:t>华东理工大学 罗勇军</a:t>
            </a:r>
            <a:endParaRPr lang="zh-CN"/>
          </a:p>
        </p:txBody>
      </p:sp>
    </p:spTree>
    <p:extLst>
      <p:ext uri="{BB962C8B-B14F-4D97-AF65-F5344CB8AC3E}">
        <p14:creationId xmlns:p14="http://schemas.microsoft.com/office/powerpoint/2010/main" val="102033203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OC_GUID" val="{fbc15bb2-d263-4c42-85e7-358267775f15}"/>
</p:tagLst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atMod val="350000"/>
                <a:shade val="99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299</TotalTime>
  <Words>4296</Words>
  <Application>Microsoft Office PowerPoint</Application>
  <PresentationFormat>全屏显示(4:3)</PresentationFormat>
  <Paragraphs>486</Paragraphs>
  <Slides>60</Slides>
  <Notes>1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60</vt:i4>
      </vt:variant>
    </vt:vector>
  </HeadingPairs>
  <TitlesOfParts>
    <vt:vector size="65" baseType="lpstr">
      <vt:lpstr>Arial</vt:lpstr>
      <vt:lpstr>Calibri</vt:lpstr>
      <vt:lpstr>Wingdings</vt:lpstr>
      <vt:lpstr>默认设计模板</vt:lpstr>
      <vt:lpstr>Bitmap Image</vt:lpstr>
      <vt:lpstr>算法竞赛入门到进阶</vt:lpstr>
      <vt:lpstr>第11章 计算几何</vt:lpstr>
      <vt:lpstr>说明</vt:lpstr>
      <vt:lpstr>二维几何基础</vt:lpstr>
      <vt:lpstr>点和向量</vt:lpstr>
      <vt:lpstr>两点之间的距离</vt:lpstr>
      <vt:lpstr>向量</vt:lpstr>
      <vt:lpstr>向量的运算</vt:lpstr>
      <vt:lpstr>PowerPoint 演示文稿</vt:lpstr>
      <vt:lpstr>点积</vt:lpstr>
      <vt:lpstr>点积的应用</vt:lpstr>
      <vt:lpstr>PowerPoint 演示文稿</vt:lpstr>
      <vt:lpstr>叉积</vt:lpstr>
      <vt:lpstr>叉积的基本应用</vt:lpstr>
      <vt:lpstr>PowerPoint 演示文稿</vt:lpstr>
      <vt:lpstr>PowerPoint 演示文稿</vt:lpstr>
      <vt:lpstr>直线的表示</vt:lpstr>
      <vt:lpstr>点和直线的位置关系</vt:lpstr>
      <vt:lpstr>点到直线的距离</vt:lpstr>
      <vt:lpstr>点在直线上的投影</vt:lpstr>
      <vt:lpstr>点关于直线的对称点</vt:lpstr>
      <vt:lpstr>点到线段的距离</vt:lpstr>
      <vt:lpstr>两条直线的位置关系</vt:lpstr>
      <vt:lpstr>两条直线的交点</vt:lpstr>
      <vt:lpstr>判断两个线段是否相交</vt:lpstr>
      <vt:lpstr>判断点在多边形内部</vt:lpstr>
      <vt:lpstr>求多边形的面积</vt:lpstr>
      <vt:lpstr>凸包</vt:lpstr>
      <vt:lpstr>PowerPoint 演示文稿</vt:lpstr>
      <vt:lpstr>最近点对</vt:lpstr>
      <vt:lpstr>合并时有两种情况</vt:lpstr>
      <vt:lpstr>旋转卡壳</vt:lpstr>
      <vt:lpstr>半平面交</vt:lpstr>
      <vt:lpstr>半平面交算法</vt:lpstr>
      <vt:lpstr>半平面交例题：hdu 2297 Run</vt:lpstr>
      <vt:lpstr>PowerPoint 演示文稿</vt:lpstr>
      <vt:lpstr>圆</vt:lpstr>
      <vt:lpstr>点和圆的关系</vt:lpstr>
      <vt:lpstr>直线和圆的关系</vt:lpstr>
      <vt:lpstr>线段和圆的关系</vt:lpstr>
      <vt:lpstr>直线和圆的交点</vt:lpstr>
      <vt:lpstr>最小圆覆盖</vt:lpstr>
      <vt:lpstr>几何算法</vt:lpstr>
      <vt:lpstr>增量法求最小圆覆盖</vt:lpstr>
      <vt:lpstr>模拟退火算法求最小圆覆盖</vt:lpstr>
      <vt:lpstr>PowerPoint 演示文稿</vt:lpstr>
      <vt:lpstr>三维几何</vt:lpstr>
      <vt:lpstr>三维点积</vt:lpstr>
      <vt:lpstr>点积的基本应用</vt:lpstr>
      <vt:lpstr>三维叉积</vt:lpstr>
      <vt:lpstr>三角形面积</vt:lpstr>
      <vt:lpstr>点和线的有关问题</vt:lpstr>
      <vt:lpstr>平面</vt:lpstr>
      <vt:lpstr>平面法向量</vt:lpstr>
      <vt:lpstr>平面的有关问题</vt:lpstr>
      <vt:lpstr>直线和平面的交点</vt:lpstr>
      <vt:lpstr>最小球覆盖</vt:lpstr>
      <vt:lpstr>PowerPoint 演示文稿</vt:lpstr>
      <vt:lpstr>三维凸包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作业1</dc:title>
  <dc:creator>微软用户</dc:creator>
  <cp:lastModifiedBy>罗 勇</cp:lastModifiedBy>
  <cp:revision>1727</cp:revision>
  <dcterms:created xsi:type="dcterms:W3CDTF">2012-02-15T09:22:00Z</dcterms:created>
  <dcterms:modified xsi:type="dcterms:W3CDTF">2019-06-04T13:38:17Z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2052-11.1.0.8696</vt:lpwstr>
  </property>
</Properties>
</file>

<file path=docProps/thumbnail.jpeg>
</file>